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3" r:id="rId2"/>
    <p:sldMasterId id="2147483735" r:id="rId3"/>
  </p:sldMasterIdLst>
  <p:notesMasterIdLst>
    <p:notesMasterId r:id="rId19"/>
  </p:notesMasterIdLst>
  <p:sldIdLst>
    <p:sldId id="285" r:id="rId4"/>
    <p:sldId id="307" r:id="rId5"/>
    <p:sldId id="308" r:id="rId6"/>
    <p:sldId id="284" r:id="rId7"/>
    <p:sldId id="289" r:id="rId8"/>
    <p:sldId id="290" r:id="rId9"/>
    <p:sldId id="291" r:id="rId10"/>
    <p:sldId id="292" r:id="rId11"/>
    <p:sldId id="293" r:id="rId12"/>
    <p:sldId id="301" r:id="rId13"/>
    <p:sldId id="295" r:id="rId14"/>
    <p:sldId id="296" r:id="rId15"/>
    <p:sldId id="297" r:id="rId16"/>
    <p:sldId id="298" r:id="rId17"/>
    <p:sldId id="309" r:id="rId1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DCC17-3E51-4FDD-8765-6A6FB727D1C1}" type="datetimeFigureOut">
              <a:rPr lang="zh-TW" altLang="en-US" smtClean="0"/>
              <a:t>2017/11/7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82A55-9359-433E-BDEB-0CC0E39E776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760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82A55-9359-433E-BDEB-0CC0E39E7768}" type="slidenum">
              <a:rPr lang="zh-TW" altLang="en-US" smtClean="0">
                <a:solidFill>
                  <a:prstClr val="black"/>
                </a:solidFill>
              </a:rPr>
              <a:pPr/>
              <a:t>2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81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82A55-9359-433E-BDEB-0CC0E39E7768}" type="slidenum">
              <a:rPr lang="zh-TW" altLang="en-US" smtClean="0">
                <a:solidFill>
                  <a:prstClr val="black"/>
                </a:solidFill>
              </a:rPr>
              <a:pPr/>
              <a:t>3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58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7DB7377-4276-467F-B99B-D7C03E9F2B57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7388"/>
            <a:ext cx="4567238" cy="3425825"/>
          </a:xfrm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3213"/>
          </a:xfrm>
          <a:noFill/>
        </p:spPr>
        <p:txBody>
          <a:bodyPr/>
          <a:lstStyle/>
          <a:p>
            <a:pPr eaLnBrk="1" hangingPunct="1"/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多數國人刷牙不到</a:t>
            </a:r>
            <a:r>
              <a:rPr lang="en-US" altLang="zh-TW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分鐘，且刷牙的方法大多是不正確的，導致在年老時缺牙的狀況更為嚴重，且部份民眾一般只於早上起床後及睡前刷牙，而不是於餐後立即刷牙，食物及口腔內細菌經一段時間變酸後侵蝕牙齒，增加了齲齒的機會，因此，在餐後立即刷牙是非常重要的</a:t>
            </a:r>
            <a:r>
              <a:rPr lang="zh-TW" altLang="en-US" smtClean="0">
                <a:ea typeface="標楷體" pitchFamily="65" charset="-120"/>
              </a:rPr>
              <a:t>，也可減少口腔疾病的發生</a:t>
            </a:r>
            <a:r>
              <a:rPr lang="zh-TW" altLang="en-US" smtClean="0"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/>
            <a:endParaRPr lang="en-US" altLang="zh-TW" smtClean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9457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fld id="{E35C3307-1AEC-41D0-86DC-AC1111B1913C}" type="slidenum">
              <a:rPr lang="zh-TW" alt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pPr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7085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fld id="{313F40D8-7836-4704-A41D-FE741F0E9DEA}" type="slidenum">
              <a:rPr lang="zh-TW" alt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pPr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4907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fld id="{54CF7F41-38B1-492D-8A78-D5D7C3FBED58}" type="slidenum">
              <a:rPr lang="zh-TW" alt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pPr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6063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562600" y="624840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defRPr/>
            </a:pPr>
            <a:fld id="{B01F2D68-7CA3-40D2-883A-BE0FB8038F68}" type="slidenum">
              <a:rPr lang="en-US" altLang="zh-TW" sz="4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pPr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284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863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65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569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30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43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091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1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fld id="{A1ADB9FE-CE53-4BFC-A63A-36125EBC807D}" type="slidenum">
              <a:rPr lang="zh-TW" alt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pPr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6615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103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19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0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69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261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373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1768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6370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201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0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fld id="{1883694B-1C5A-4C19-9F3E-087592E7239E}" type="slidenum">
              <a:rPr lang="zh-TW" alt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pPr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020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157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437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446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0982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108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fld id="{0C964258-158D-41BA-AEC7-17A8C4739449}" type="slidenum">
              <a:rPr lang="zh-TW" alt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pPr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833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fld id="{1D02B89D-E5CE-4D6F-9D1A-656D6DA0F989}" type="slidenum">
              <a:rPr lang="zh-TW" alt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pPr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9782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fld id="{5ED2F0B5-510E-490C-B42D-00CE3E44FD37}" type="slidenum">
              <a:rPr lang="zh-TW" alt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pPr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3415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fld id="{4DC83FFD-665B-4452-B020-373E68D7372D}" type="slidenum">
              <a:rPr lang="zh-TW" alt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pPr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98608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fld id="{F7C0F2BE-295A-44A0-B005-EBBF439E860E}" type="slidenum">
              <a:rPr lang="zh-TW" alt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pPr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8954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fld id="{F24C8110-9535-4968-A9ED-E73F259DF1F7}" type="slidenum">
              <a:rPr lang="zh-TW" altLang="en-US" sz="440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pPr eaLnBrk="0" fontAlgn="base" hangingPunct="0">
                <a:lnSpc>
                  <a:spcPct val="70000"/>
                </a:lnSpc>
                <a:spcBef>
                  <a:spcPct val="50000"/>
                </a:spcBef>
                <a:spcAft>
                  <a:spcPct val="0"/>
                </a:spcAft>
              </a:pPr>
              <a:t>‹#›</a:t>
            </a:fld>
            <a:endParaRPr lang="en-US" altLang="zh-TW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00790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335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472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6A5920-9CAF-454C-AD25-03A6CCE35934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2017/11/7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68064-FC47-4F93-B099-FBC020C6AE2E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em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Administrator\AppData\Local\Microsoft\Windows\INetCache\IE\7NLHOHZV\1430919768-897483217_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istrator\AppData\Local\Microsoft\Windows\INetCache\IE\7NLHOHZV\1430919768-897483217_l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5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388896" y="6400800"/>
            <a:ext cx="7551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1</a:t>
            </a:fld>
            <a:endParaRPr lang="en-US" altLang="zh-TW" sz="3600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36" y="188640"/>
            <a:ext cx="7993727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61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536" y="620689"/>
            <a:ext cx="8496944" cy="6120680"/>
          </a:xfrm>
          <a:prstGeom prst="rect">
            <a:avLst/>
          </a:prstGeom>
        </p:spPr>
        <p:txBody>
          <a:bodyPr/>
          <a:lstStyle/>
          <a:p>
            <a:pPr eaLnBrk="1" hangingPunct="1">
              <a:buFontTx/>
              <a:buNone/>
            </a:pPr>
            <a:endParaRPr lang="en-US" altLang="zh-TW" sz="2400" dirty="0" smtClean="0"/>
          </a:p>
          <a:p>
            <a:pPr eaLnBrk="1" hangingPunct="1">
              <a:buClr>
                <a:srgbClr val="00FF00"/>
              </a:buClr>
              <a:buFont typeface="Wingdings" pitchFamily="2" charset="2"/>
              <a:buChar char="l"/>
            </a:pP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好牙愈多、壽命愈長：國民健康局調查，中老年人殘存牙齒僅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到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顆，年紀愈老，缺牙愈多，口腔衛生不佳是主因。</a:t>
            </a:r>
          </a:p>
          <a:p>
            <a:pPr eaLnBrk="1" hangingPunct="1">
              <a:buClr>
                <a:srgbClr val="00FF00"/>
              </a:buClr>
              <a:buFont typeface="Wingdings" pitchFamily="2" charset="2"/>
              <a:buChar char="l"/>
            </a:pP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大多數國人只在早上與睡前刷牙，三餐飯後刷牙的民眾，不到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成</a:t>
            </a:r>
            <a:r>
              <a:rPr lang="zh-TW" altLang="en-US" dirty="0" smtClean="0">
                <a:solidFill>
                  <a:srgbClr val="CC0000"/>
                </a:solidFill>
                <a:latin typeface="標楷體" pitchFamily="65" charset="-120"/>
                <a:ea typeface="標楷體" pitchFamily="65" charset="-120"/>
              </a:rPr>
              <a:t>。</a:t>
            </a:r>
          </a:p>
          <a:p>
            <a:pPr eaLnBrk="1" hangingPunct="1">
              <a:buClr>
                <a:srgbClr val="00FF00"/>
              </a:buClr>
              <a:buFont typeface="Wingdings" pitchFamily="2" charset="2"/>
              <a:buChar char="l"/>
            </a:pP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牙醫師建議刷牙時間為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分鐘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，但僅有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成的國人刷牙時間滿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分鐘：超過半數國人的刷牙時間短到不足以把牙齒刷乾淨。</a:t>
            </a:r>
          </a:p>
          <a:p>
            <a:pPr eaLnBrk="1" hangingPunct="1">
              <a:buClr>
                <a:srgbClr val="00FF00"/>
              </a:buClr>
              <a:buFont typeface="Wingdings" pitchFamily="2" charset="2"/>
              <a:buChar char="l"/>
            </a:pP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國民健康局指出：台灣</a:t>
            </a:r>
            <a:r>
              <a:rPr lang="en-US" altLang="zh-TW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18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歲以上成年人高達</a:t>
            </a:r>
            <a:r>
              <a:rPr lang="en-US" altLang="zh-TW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99.17%</a:t>
            </a:r>
            <a:r>
              <a:rPr lang="zh-TW" altLang="en-US" dirty="0" smtClean="0">
                <a:solidFill>
                  <a:srgbClr val="FFFF00"/>
                </a:solidFill>
                <a:latin typeface="標楷體" pitchFamily="65" charset="-120"/>
                <a:ea typeface="標楷體" pitchFamily="65" charset="-120"/>
              </a:rPr>
              <a:t>的民眾患有輕重不一的牙周疾病。</a:t>
            </a:r>
          </a:p>
        </p:txBody>
      </p:sp>
      <p:sp>
        <p:nvSpPr>
          <p:cNvPr id="8499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88640"/>
            <a:ext cx="9144000" cy="11430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華康行書體" pitchFamily="49" charset="-120"/>
              </a:rPr>
              <a:t>多數人刷牙不到</a:t>
            </a:r>
            <a:r>
              <a:rPr lang="en-US" altLang="zh-TW" dirty="0" smtClean="0">
                <a:solidFill>
                  <a:schemeClr val="bg1"/>
                </a:solidFill>
                <a:latin typeface="標楷體" pitchFamily="65" charset="-120"/>
                <a:ea typeface="華康行書體" pitchFamily="49" charset="-120"/>
              </a:rPr>
              <a:t>3</a:t>
            </a:r>
            <a:r>
              <a:rPr lang="zh-TW" altLang="en-US" dirty="0" smtClean="0">
                <a:solidFill>
                  <a:schemeClr val="bg1"/>
                </a:solidFill>
                <a:latin typeface="標楷體" pitchFamily="65" charset="-120"/>
                <a:ea typeface="華康行書體" pitchFamily="49" charset="-120"/>
              </a:rPr>
              <a:t>分鐘：臨老缺牙多</a:t>
            </a:r>
            <a: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華康行書體" pitchFamily="49" charset="-120"/>
              </a:rPr>
              <a:t/>
            </a:r>
            <a:br>
              <a:rPr lang="zh-TW" altLang="en-US" sz="4800" dirty="0" smtClean="0">
                <a:solidFill>
                  <a:schemeClr val="bg1"/>
                </a:solidFill>
                <a:latin typeface="標楷體" pitchFamily="65" charset="-120"/>
                <a:ea typeface="華康行書體" pitchFamily="49" charset="-120"/>
              </a:rPr>
            </a:br>
            <a:endParaRPr lang="zh-TW" altLang="en-US" sz="4800" dirty="0" smtClean="0">
              <a:solidFill>
                <a:schemeClr val="bg1"/>
              </a:solidFill>
              <a:latin typeface="標楷體" pitchFamily="65" charset="-120"/>
              <a:ea typeface="華康行書體" pitchFamily="49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400800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10</a:t>
            </a:fld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7975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232452" name="Picture 4" descr="13-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779912" y="6291691"/>
            <a:ext cx="1691680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236296" y="0"/>
            <a:ext cx="1691680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381328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11</a:t>
            </a:fld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34761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zh-TW" altLang="en-US" sz="2400">
              <a:solidFill>
                <a:srgbClr val="000000"/>
              </a:solidFill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179512" y="260648"/>
            <a:ext cx="1524000" cy="11430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801" name="Oval 9"/>
          <p:cNvSpPr>
            <a:spLocks noChangeArrowheads="1"/>
          </p:cNvSpPr>
          <p:nvPr/>
        </p:nvSpPr>
        <p:spPr bwMode="auto">
          <a:xfrm>
            <a:off x="865312" y="413048"/>
            <a:ext cx="152400" cy="228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12912" y="717848"/>
            <a:ext cx="457200" cy="457200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1676400" y="333375"/>
            <a:ext cx="746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牙線的使用方法﹝1﹞</a:t>
            </a:r>
          </a:p>
        </p:txBody>
      </p:sp>
      <p:pic>
        <p:nvPicPr>
          <p:cNvPr id="33807" name="Picture 15" descr="9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73213"/>
            <a:ext cx="4748212" cy="2998787"/>
          </a:xfrm>
          <a:prstGeom prst="rect">
            <a:avLst/>
          </a:prstGeom>
          <a:noFill/>
        </p:spPr>
      </p:pic>
      <p:pic>
        <p:nvPicPr>
          <p:cNvPr id="33808" name="Picture 16" descr="9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1628775"/>
            <a:ext cx="2544762" cy="1468438"/>
          </a:xfrm>
          <a:prstGeom prst="rect">
            <a:avLst/>
          </a:prstGeom>
          <a:noFill/>
        </p:spPr>
      </p:pic>
      <p:pic>
        <p:nvPicPr>
          <p:cNvPr id="33809" name="Picture 17" descr="9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3213100"/>
            <a:ext cx="2544762" cy="1468438"/>
          </a:xfrm>
          <a:prstGeom prst="rect">
            <a:avLst/>
          </a:prstGeom>
          <a:noFill/>
        </p:spPr>
      </p:pic>
      <p:pic>
        <p:nvPicPr>
          <p:cNvPr id="33810" name="Picture 18" descr="9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797425"/>
            <a:ext cx="2544762" cy="1468438"/>
          </a:xfrm>
          <a:prstGeom prst="rect">
            <a:avLst/>
          </a:prstGeom>
          <a:noFill/>
        </p:spPr>
      </p:pic>
      <p:pic>
        <p:nvPicPr>
          <p:cNvPr id="33811" name="Picture 19" descr="9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4797425"/>
            <a:ext cx="2544763" cy="1468438"/>
          </a:xfrm>
          <a:prstGeom prst="rect">
            <a:avLst/>
          </a:prstGeom>
          <a:noFill/>
        </p:spPr>
      </p:pic>
      <p:pic>
        <p:nvPicPr>
          <p:cNvPr id="33812" name="Picture 20" descr="9-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088" y="4797425"/>
            <a:ext cx="2544762" cy="1468438"/>
          </a:xfrm>
          <a:prstGeom prst="rect">
            <a:avLst/>
          </a:prstGeom>
          <a:noFill/>
        </p:spPr>
      </p:pic>
      <p:sp>
        <p:nvSpPr>
          <p:cNvPr id="33813" name="Text Box 21"/>
          <p:cNvSpPr txBox="1">
            <a:spLocks noChangeArrowheads="1"/>
          </p:cNvSpPr>
          <p:nvPr/>
        </p:nvSpPr>
        <p:spPr bwMode="auto">
          <a:xfrm>
            <a:off x="5076825" y="4076700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6011863" y="26368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6011863" y="4221163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6011863" y="58054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3419475" y="58054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5.</a:t>
            </a: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827088" y="58054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6.</a:t>
            </a:r>
          </a:p>
        </p:txBody>
      </p:sp>
      <p:sp>
        <p:nvSpPr>
          <p:cNvPr id="2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400800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12</a:t>
            </a:fld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728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zh-TW" altLang="en-US" sz="2400">
              <a:solidFill>
                <a:srgbClr val="000000"/>
              </a:solidFill>
            </a:endParaRPr>
          </a:p>
        </p:txBody>
      </p:sp>
      <p:pic>
        <p:nvPicPr>
          <p:cNvPr id="36878" name="Picture 14" descr="9-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3527425" cy="2274887"/>
          </a:xfrm>
          <a:prstGeom prst="rect">
            <a:avLst/>
          </a:prstGeom>
          <a:noFill/>
        </p:spPr>
      </p:pic>
      <p:pic>
        <p:nvPicPr>
          <p:cNvPr id="36879" name="Picture 15" descr="9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9150" y="1557338"/>
            <a:ext cx="3527425" cy="2274887"/>
          </a:xfrm>
          <a:prstGeom prst="rect">
            <a:avLst/>
          </a:prstGeom>
          <a:noFill/>
        </p:spPr>
      </p:pic>
      <p:pic>
        <p:nvPicPr>
          <p:cNvPr id="36880" name="Picture 16" descr="9-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29150" y="4033838"/>
            <a:ext cx="3527425" cy="2274887"/>
          </a:xfrm>
          <a:prstGeom prst="rect">
            <a:avLst/>
          </a:prstGeom>
          <a:noFill/>
        </p:spPr>
      </p:pic>
      <p:pic>
        <p:nvPicPr>
          <p:cNvPr id="36881" name="Picture 17" descr="9-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033838"/>
            <a:ext cx="3527425" cy="2274887"/>
          </a:xfrm>
          <a:prstGeom prst="rect">
            <a:avLst/>
          </a:prstGeom>
          <a:noFill/>
        </p:spPr>
      </p:pic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3895725" y="32845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3895725" y="58054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</a:t>
            </a:r>
          </a:p>
        </p:txBody>
      </p:sp>
      <p:sp>
        <p:nvSpPr>
          <p:cNvPr id="36884" name="Text Box 20"/>
          <p:cNvSpPr txBox="1">
            <a:spLocks noChangeArrowheads="1"/>
          </p:cNvSpPr>
          <p:nvPr/>
        </p:nvSpPr>
        <p:spPr bwMode="auto">
          <a:xfrm>
            <a:off x="7629525" y="336073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3.</a:t>
            </a:r>
          </a:p>
        </p:txBody>
      </p:sp>
      <p:sp>
        <p:nvSpPr>
          <p:cNvPr id="36885" name="Text Box 21"/>
          <p:cNvSpPr txBox="1">
            <a:spLocks noChangeArrowheads="1"/>
          </p:cNvSpPr>
          <p:nvPr/>
        </p:nvSpPr>
        <p:spPr bwMode="auto">
          <a:xfrm>
            <a:off x="7629525" y="5805488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4.</a:t>
            </a:r>
          </a:p>
        </p:txBody>
      </p:sp>
      <p:sp>
        <p:nvSpPr>
          <p:cNvPr id="18" name="AutoShape 8"/>
          <p:cNvSpPr>
            <a:spLocks noChangeArrowheads="1"/>
          </p:cNvSpPr>
          <p:nvPr/>
        </p:nvSpPr>
        <p:spPr bwMode="auto">
          <a:xfrm>
            <a:off x="179512" y="260648"/>
            <a:ext cx="1524000" cy="11430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865312" y="413048"/>
            <a:ext cx="152400" cy="228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auto">
          <a:xfrm>
            <a:off x="712912" y="717848"/>
            <a:ext cx="457200" cy="457200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1676400" y="333375"/>
            <a:ext cx="746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牙線的使用方法</a:t>
            </a:r>
            <a:r>
              <a:rPr kumimoji="1" lang="zh-TW" alt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﹝</a:t>
            </a:r>
            <a:r>
              <a:rPr kumimoji="1" lang="en-US" altLang="zh-TW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2</a:t>
            </a:r>
            <a:r>
              <a:rPr kumimoji="1" lang="zh-TW" alt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﹞</a:t>
            </a:r>
            <a:endParaRPr kumimoji="1" lang="zh-TW" alt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華康行書體" pitchFamily="49" charset="-120"/>
            </a:endParaRPr>
          </a:p>
        </p:txBody>
      </p:sp>
      <p:sp>
        <p:nvSpPr>
          <p:cNvPr id="2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400800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13</a:t>
            </a:fld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96793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zh-TW" altLang="en-US" sz="2400">
              <a:solidFill>
                <a:srgbClr val="000000"/>
              </a:solidFill>
            </a:endParaRPr>
          </a:p>
        </p:txBody>
      </p:sp>
      <p:pic>
        <p:nvPicPr>
          <p:cNvPr id="37902" name="Picture 14" descr="10-1"/>
          <p:cNvPicPr>
            <a:picLocks noChangeAspect="1" noChangeArrowheads="1"/>
          </p:cNvPicPr>
          <p:nvPr/>
        </p:nvPicPr>
        <p:blipFill>
          <a:blip r:embed="rId2" cstate="print"/>
          <a:srcRect l="4433"/>
          <a:stretch>
            <a:fillRect/>
          </a:stretch>
        </p:blipFill>
        <p:spPr bwMode="auto">
          <a:xfrm>
            <a:off x="1042988" y="1557338"/>
            <a:ext cx="1962150" cy="1462087"/>
          </a:xfrm>
          <a:prstGeom prst="rect">
            <a:avLst/>
          </a:prstGeom>
          <a:noFill/>
        </p:spPr>
      </p:pic>
      <p:pic>
        <p:nvPicPr>
          <p:cNvPr id="37903" name="Picture 15" descr="10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557338"/>
            <a:ext cx="2052638" cy="1462087"/>
          </a:xfrm>
          <a:prstGeom prst="rect">
            <a:avLst/>
          </a:prstGeom>
          <a:noFill/>
        </p:spPr>
      </p:pic>
      <p:pic>
        <p:nvPicPr>
          <p:cNvPr id="37904" name="Picture 16" descr="10-3"/>
          <p:cNvPicPr>
            <a:picLocks noChangeAspect="1" noChangeArrowheads="1"/>
          </p:cNvPicPr>
          <p:nvPr/>
        </p:nvPicPr>
        <p:blipFill>
          <a:blip r:embed="rId4" cstate="print"/>
          <a:srcRect l="4433"/>
          <a:stretch>
            <a:fillRect/>
          </a:stretch>
        </p:blipFill>
        <p:spPr bwMode="auto">
          <a:xfrm>
            <a:off x="6011863" y="1557338"/>
            <a:ext cx="2073275" cy="1462087"/>
          </a:xfrm>
          <a:prstGeom prst="rect">
            <a:avLst/>
          </a:prstGeom>
          <a:noFill/>
        </p:spPr>
      </p:pic>
      <p:pic>
        <p:nvPicPr>
          <p:cNvPr id="37905" name="Picture 17" descr="10-4"/>
          <p:cNvPicPr>
            <a:picLocks noChangeAspect="1" noChangeArrowheads="1"/>
          </p:cNvPicPr>
          <p:nvPr/>
        </p:nvPicPr>
        <p:blipFill>
          <a:blip r:embed="rId5" cstate="print"/>
          <a:srcRect l="4512"/>
          <a:stretch>
            <a:fillRect/>
          </a:stretch>
        </p:blipFill>
        <p:spPr bwMode="auto">
          <a:xfrm>
            <a:off x="6011863" y="3213100"/>
            <a:ext cx="2089150" cy="1462088"/>
          </a:xfrm>
          <a:prstGeom prst="rect">
            <a:avLst/>
          </a:prstGeom>
          <a:noFill/>
        </p:spPr>
      </p:pic>
      <p:pic>
        <p:nvPicPr>
          <p:cNvPr id="37906" name="Picture 18" descr="10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78213" y="3200400"/>
            <a:ext cx="2030412" cy="1462088"/>
          </a:xfrm>
          <a:prstGeom prst="rect">
            <a:avLst/>
          </a:prstGeom>
          <a:noFill/>
        </p:spPr>
      </p:pic>
      <p:pic>
        <p:nvPicPr>
          <p:cNvPr id="37907" name="Picture 19" descr="10-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39813" y="3213100"/>
            <a:ext cx="2016125" cy="1462088"/>
          </a:xfrm>
          <a:prstGeom prst="rect">
            <a:avLst/>
          </a:prstGeom>
          <a:noFill/>
        </p:spPr>
      </p:pic>
      <p:pic>
        <p:nvPicPr>
          <p:cNvPr id="37908" name="Picture 20" descr="10-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95363" y="4797425"/>
            <a:ext cx="2016125" cy="1462088"/>
          </a:xfrm>
          <a:prstGeom prst="rect">
            <a:avLst/>
          </a:prstGeom>
          <a:noFill/>
        </p:spPr>
      </p:pic>
      <p:pic>
        <p:nvPicPr>
          <p:cNvPr id="37909" name="Picture 21" descr="10-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33763" y="4797425"/>
            <a:ext cx="2101850" cy="1462088"/>
          </a:xfrm>
          <a:prstGeom prst="rect">
            <a:avLst/>
          </a:prstGeom>
          <a:noFill/>
        </p:spPr>
      </p:pic>
      <p:pic>
        <p:nvPicPr>
          <p:cNvPr id="37910" name="Picture 22" descr="10-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1863" y="4797425"/>
            <a:ext cx="2109787" cy="1462088"/>
          </a:xfrm>
          <a:prstGeom prst="rect">
            <a:avLst/>
          </a:prstGeom>
          <a:noFill/>
        </p:spPr>
      </p:pic>
      <p:sp>
        <p:nvSpPr>
          <p:cNvPr id="37911" name="Text Box 23"/>
          <p:cNvSpPr txBox="1">
            <a:spLocks noChangeArrowheads="1"/>
          </p:cNvSpPr>
          <p:nvPr/>
        </p:nvSpPr>
        <p:spPr bwMode="auto">
          <a:xfrm>
            <a:off x="2914650" y="26479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</a:p>
        </p:txBody>
      </p:sp>
      <p:sp>
        <p:nvSpPr>
          <p:cNvPr id="37912" name="Text Box 24"/>
          <p:cNvSpPr txBox="1">
            <a:spLocks noChangeArrowheads="1"/>
          </p:cNvSpPr>
          <p:nvPr/>
        </p:nvSpPr>
        <p:spPr bwMode="auto">
          <a:xfrm>
            <a:off x="5486400" y="26479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</a:p>
        </p:txBody>
      </p:sp>
      <p:sp>
        <p:nvSpPr>
          <p:cNvPr id="37913" name="Text Box 25"/>
          <p:cNvSpPr txBox="1">
            <a:spLocks noChangeArrowheads="1"/>
          </p:cNvSpPr>
          <p:nvPr/>
        </p:nvSpPr>
        <p:spPr bwMode="auto">
          <a:xfrm>
            <a:off x="8027988" y="26368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</a:p>
        </p:txBody>
      </p:sp>
      <p:sp>
        <p:nvSpPr>
          <p:cNvPr id="37914" name="Text Box 26"/>
          <p:cNvSpPr txBox="1">
            <a:spLocks noChangeArrowheads="1"/>
          </p:cNvSpPr>
          <p:nvPr/>
        </p:nvSpPr>
        <p:spPr bwMode="auto">
          <a:xfrm>
            <a:off x="8027988" y="429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</a:p>
        </p:txBody>
      </p:sp>
      <p:sp>
        <p:nvSpPr>
          <p:cNvPr id="37915" name="Text Box 27"/>
          <p:cNvSpPr txBox="1">
            <a:spLocks noChangeArrowheads="1"/>
          </p:cNvSpPr>
          <p:nvPr/>
        </p:nvSpPr>
        <p:spPr bwMode="auto">
          <a:xfrm>
            <a:off x="5435600" y="42926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5.</a:t>
            </a:r>
          </a:p>
        </p:txBody>
      </p:sp>
      <p:sp>
        <p:nvSpPr>
          <p:cNvPr id="37916" name="Text Box 28"/>
          <p:cNvSpPr txBox="1">
            <a:spLocks noChangeArrowheads="1"/>
          </p:cNvSpPr>
          <p:nvPr/>
        </p:nvSpPr>
        <p:spPr bwMode="auto">
          <a:xfrm>
            <a:off x="2962275" y="430371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6.</a:t>
            </a:r>
          </a:p>
        </p:txBody>
      </p:sp>
      <p:sp>
        <p:nvSpPr>
          <p:cNvPr id="37917" name="Text Box 29"/>
          <p:cNvSpPr txBox="1">
            <a:spLocks noChangeArrowheads="1"/>
          </p:cNvSpPr>
          <p:nvPr/>
        </p:nvSpPr>
        <p:spPr bwMode="auto">
          <a:xfrm>
            <a:off x="2925763" y="58880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7.</a:t>
            </a:r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5472113" y="5876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8.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8099425" y="58769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9.</a:t>
            </a: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179512" y="260648"/>
            <a:ext cx="1524000" cy="11430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865312" y="413048"/>
            <a:ext cx="152400" cy="228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712912" y="717848"/>
            <a:ext cx="457200" cy="457200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Rectangle 14"/>
          <p:cNvSpPr>
            <a:spLocks noChangeArrowheads="1"/>
          </p:cNvSpPr>
          <p:nvPr/>
        </p:nvSpPr>
        <p:spPr bwMode="auto">
          <a:xfrm>
            <a:off x="1676400" y="333375"/>
            <a:ext cx="7467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牙線的使用方法</a:t>
            </a:r>
            <a:r>
              <a:rPr kumimoji="1" lang="zh-TW" alt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﹝</a:t>
            </a:r>
            <a:r>
              <a:rPr kumimoji="1" lang="en-US" altLang="zh-TW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3</a:t>
            </a:r>
            <a:r>
              <a:rPr kumimoji="1" lang="zh-TW" alt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﹞</a:t>
            </a:r>
            <a:endParaRPr kumimoji="1" lang="zh-TW" alt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華康行書體" pitchFamily="49" charset="-120"/>
            </a:endParaRPr>
          </a:p>
        </p:txBody>
      </p:sp>
      <p:sp>
        <p:nvSpPr>
          <p:cNvPr id="3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400800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14</a:t>
            </a:fld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97790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2181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43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2"/>
          <p:cNvSpPr txBox="1">
            <a:spLocks noChangeArrowheads="1"/>
          </p:cNvSpPr>
          <p:nvPr/>
        </p:nvSpPr>
        <p:spPr bwMode="auto">
          <a:xfrm>
            <a:off x="0" y="260648"/>
            <a:ext cx="917178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zh-TW" altLang="en-US" sz="7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https://sp.yimg.com/ib/th?id=HN.608039516979201689&amp;pid=15.1&amp;P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56589"/>
            <a:ext cx="6678849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275" y="-387424"/>
            <a:ext cx="10118726" cy="22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20844" y="6400800"/>
            <a:ext cx="7551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altLang="zh-TW" sz="3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://pic.baike.soso.com/p/20120208/bki-20120208103349-3108846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140968"/>
            <a:ext cx="3898902" cy="348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imagewa.com/PhotoPreview/113/113_148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4259863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lovejk8.com/uploadfile/disease/uploadfile/200907/200907271140549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0647"/>
            <a:ext cx="2076450" cy="244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319" y="452699"/>
            <a:ext cx="10118726" cy="225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60959"/>
            <a:ext cx="10118726" cy="267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420844" y="6400800"/>
            <a:ext cx="7551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altLang="zh-TW" sz="3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21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388896" y="6400800"/>
            <a:ext cx="7551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4</a:t>
            </a:fld>
            <a:endParaRPr lang="en-US" altLang="zh-TW" sz="3600" dirty="0"/>
          </a:p>
        </p:txBody>
      </p:sp>
      <p:pic>
        <p:nvPicPr>
          <p:cNvPr id="1026" name="Picture 2" descr="C:\Users\Administrator\AppData\Local\Microsoft\Windows\INetCache\IE\L1NHCFGW\1324982721-450613098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54937"/>
            <a:ext cx="7620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6156176" y="1854937"/>
            <a:ext cx="259228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-16938"/>
            <a:ext cx="8093293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231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851920" y="6237312"/>
            <a:ext cx="1512168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380312" y="0"/>
            <a:ext cx="1512168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244408" y="6226307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5</a:t>
            </a:fld>
            <a:endParaRPr lang="en-US" altLang="zh-TW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777" y="-297787"/>
            <a:ext cx="5832648" cy="185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97" y="1196752"/>
            <a:ext cx="832680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2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4" descr="11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851920" y="6291691"/>
            <a:ext cx="1512168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380312" y="0"/>
            <a:ext cx="1512168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400800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6</a:t>
            </a:fld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284105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zh-TW" altLang="zh-TW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  <p:pic>
        <p:nvPicPr>
          <p:cNvPr id="210948" name="Picture 4" descr="11-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sp>
        <p:nvSpPr>
          <p:cNvPr id="5" name="文字方塊 4"/>
          <p:cNvSpPr txBox="1"/>
          <p:nvPr/>
        </p:nvSpPr>
        <p:spPr>
          <a:xfrm>
            <a:off x="3851920" y="6237313"/>
            <a:ext cx="1512168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452320" y="0"/>
            <a:ext cx="1440160" cy="5663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400800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7</a:t>
            </a:fld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14045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zh-TW" altLang="en-US" sz="2400">
              <a:solidFill>
                <a:srgbClr val="000000"/>
              </a:solidFill>
            </a:endParaRP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179512" y="332656"/>
            <a:ext cx="1524000" cy="11430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865312" y="485056"/>
            <a:ext cx="152400" cy="228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8" name="AutoShape 10"/>
          <p:cNvSpPr>
            <a:spLocks noChangeArrowheads="1"/>
          </p:cNvSpPr>
          <p:nvPr/>
        </p:nvSpPr>
        <p:spPr bwMode="auto">
          <a:xfrm>
            <a:off x="712912" y="789856"/>
            <a:ext cx="457200" cy="457200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81" name="Rectangle 13"/>
          <p:cNvSpPr>
            <a:spLocks noChangeArrowheads="1"/>
          </p:cNvSpPr>
          <p:nvPr/>
        </p:nvSpPr>
        <p:spPr bwMode="auto">
          <a:xfrm>
            <a:off x="1691680" y="333375"/>
            <a:ext cx="7452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刷 牙 的 步 驟﹝1﹞</a:t>
            </a:r>
          </a:p>
        </p:txBody>
      </p:sp>
      <p:pic>
        <p:nvPicPr>
          <p:cNvPr id="32783" name="Picture 15" descr="1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628775"/>
            <a:ext cx="2082800" cy="1393825"/>
          </a:xfrm>
          <a:prstGeom prst="rect">
            <a:avLst/>
          </a:prstGeom>
          <a:noFill/>
        </p:spPr>
      </p:pic>
      <p:pic>
        <p:nvPicPr>
          <p:cNvPr id="32784" name="Picture 16" descr="11-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1628775"/>
            <a:ext cx="2082800" cy="1393825"/>
          </a:xfrm>
          <a:prstGeom prst="rect">
            <a:avLst/>
          </a:prstGeom>
          <a:noFill/>
        </p:spPr>
      </p:pic>
      <p:pic>
        <p:nvPicPr>
          <p:cNvPr id="32785" name="Picture 17" descr="11-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628775"/>
            <a:ext cx="2060575" cy="1336675"/>
          </a:xfrm>
          <a:prstGeom prst="rect">
            <a:avLst/>
          </a:prstGeom>
          <a:noFill/>
        </p:spPr>
      </p:pic>
      <p:pic>
        <p:nvPicPr>
          <p:cNvPr id="32786" name="Picture 18" descr="11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1628775"/>
            <a:ext cx="2060575" cy="1336675"/>
          </a:xfrm>
          <a:prstGeom prst="rect">
            <a:avLst/>
          </a:prstGeom>
          <a:noFill/>
        </p:spPr>
      </p:pic>
      <p:pic>
        <p:nvPicPr>
          <p:cNvPr id="32787" name="Picture 19" descr="11-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3284538"/>
            <a:ext cx="2060575" cy="1336675"/>
          </a:xfrm>
          <a:prstGeom prst="rect">
            <a:avLst/>
          </a:prstGeom>
          <a:noFill/>
        </p:spPr>
      </p:pic>
      <p:pic>
        <p:nvPicPr>
          <p:cNvPr id="32788" name="Picture 20" descr="11-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4438" y="3284538"/>
            <a:ext cx="2060575" cy="1336675"/>
          </a:xfrm>
          <a:prstGeom prst="rect">
            <a:avLst/>
          </a:prstGeom>
          <a:noFill/>
        </p:spPr>
      </p:pic>
      <p:pic>
        <p:nvPicPr>
          <p:cNvPr id="32789" name="Picture 21" descr="11-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284538"/>
            <a:ext cx="2060575" cy="1336675"/>
          </a:xfrm>
          <a:prstGeom prst="rect">
            <a:avLst/>
          </a:prstGeom>
          <a:noFill/>
        </p:spPr>
      </p:pic>
      <p:pic>
        <p:nvPicPr>
          <p:cNvPr id="32790" name="Picture 22" descr="11-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04025" y="3284538"/>
            <a:ext cx="2060575" cy="1336675"/>
          </a:xfrm>
          <a:prstGeom prst="rect">
            <a:avLst/>
          </a:prstGeom>
          <a:noFill/>
        </p:spPr>
      </p:pic>
      <p:pic>
        <p:nvPicPr>
          <p:cNvPr id="32791" name="Picture 23" descr="11-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8888" y="4868863"/>
            <a:ext cx="2060575" cy="1336675"/>
          </a:xfrm>
          <a:prstGeom prst="rect">
            <a:avLst/>
          </a:prstGeom>
          <a:noFill/>
        </p:spPr>
      </p:pic>
      <p:pic>
        <p:nvPicPr>
          <p:cNvPr id="32792" name="Picture 24" descr="11-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2500" y="4868863"/>
            <a:ext cx="2060575" cy="1336675"/>
          </a:xfrm>
          <a:prstGeom prst="rect">
            <a:avLst/>
          </a:prstGeom>
          <a:noFill/>
        </p:spPr>
      </p:pic>
      <p:pic>
        <p:nvPicPr>
          <p:cNvPr id="32793" name="Picture 25" descr="11-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24525" y="4868863"/>
            <a:ext cx="2060575" cy="1336675"/>
          </a:xfrm>
          <a:prstGeom prst="rect">
            <a:avLst/>
          </a:prstGeom>
          <a:noFill/>
        </p:spPr>
      </p:pic>
      <p:sp>
        <p:nvSpPr>
          <p:cNvPr id="21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400800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8</a:t>
            </a:fld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11074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685800" y="5562600"/>
            <a:ext cx="754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zh-TW" altLang="en-US" sz="2400">
              <a:solidFill>
                <a:srgbClr val="000000"/>
              </a:solidFill>
            </a:endParaRPr>
          </a:p>
        </p:txBody>
      </p:sp>
      <p:pic>
        <p:nvPicPr>
          <p:cNvPr id="34830" name="Picture 14" descr="12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628775"/>
            <a:ext cx="2044700" cy="1436688"/>
          </a:xfrm>
          <a:prstGeom prst="rect">
            <a:avLst/>
          </a:prstGeom>
          <a:noFill/>
        </p:spPr>
      </p:pic>
      <p:pic>
        <p:nvPicPr>
          <p:cNvPr id="34831" name="Picture 15" descr="12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1628775"/>
            <a:ext cx="2038350" cy="1431925"/>
          </a:xfrm>
          <a:prstGeom prst="rect">
            <a:avLst/>
          </a:prstGeom>
          <a:noFill/>
        </p:spPr>
      </p:pic>
      <p:pic>
        <p:nvPicPr>
          <p:cNvPr id="34832" name="Picture 16" descr="12-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628775"/>
            <a:ext cx="2033588" cy="1428750"/>
          </a:xfrm>
          <a:prstGeom prst="rect">
            <a:avLst/>
          </a:prstGeom>
          <a:noFill/>
        </p:spPr>
      </p:pic>
      <p:pic>
        <p:nvPicPr>
          <p:cNvPr id="34833" name="Picture 17" descr="12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888" y="3213100"/>
            <a:ext cx="2033587" cy="1428750"/>
          </a:xfrm>
          <a:prstGeom prst="rect">
            <a:avLst/>
          </a:prstGeom>
          <a:noFill/>
        </p:spPr>
      </p:pic>
      <p:pic>
        <p:nvPicPr>
          <p:cNvPr id="34834" name="Picture 18" descr="12-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3213100"/>
            <a:ext cx="2038350" cy="1431925"/>
          </a:xfrm>
          <a:prstGeom prst="rect">
            <a:avLst/>
          </a:prstGeom>
          <a:noFill/>
        </p:spPr>
      </p:pic>
      <p:pic>
        <p:nvPicPr>
          <p:cNvPr id="34835" name="Picture 19" descr="12-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3213100"/>
            <a:ext cx="2044700" cy="1436688"/>
          </a:xfrm>
          <a:prstGeom prst="rect">
            <a:avLst/>
          </a:prstGeom>
          <a:noFill/>
        </p:spPr>
      </p:pic>
      <p:pic>
        <p:nvPicPr>
          <p:cNvPr id="34836" name="Picture 20" descr="12-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188" y="4797425"/>
            <a:ext cx="2044700" cy="1436688"/>
          </a:xfrm>
          <a:prstGeom prst="rect">
            <a:avLst/>
          </a:prstGeom>
          <a:noFill/>
        </p:spPr>
      </p:pic>
      <p:pic>
        <p:nvPicPr>
          <p:cNvPr id="34837" name="Picture 21" descr="12-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781550"/>
            <a:ext cx="2038350" cy="1431925"/>
          </a:xfrm>
          <a:prstGeom prst="rect">
            <a:avLst/>
          </a:prstGeom>
          <a:noFill/>
        </p:spPr>
      </p:pic>
      <p:pic>
        <p:nvPicPr>
          <p:cNvPr id="34838" name="Picture 22" descr="12-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56325" y="4797425"/>
            <a:ext cx="2033588" cy="1428750"/>
          </a:xfrm>
          <a:prstGeom prst="rect">
            <a:avLst/>
          </a:prstGeom>
          <a:noFill/>
        </p:spPr>
      </p:pic>
      <p:sp>
        <p:nvSpPr>
          <p:cNvPr id="34839" name="Text Box 23"/>
          <p:cNvSpPr txBox="1">
            <a:spLocks noChangeArrowheads="1"/>
          </p:cNvSpPr>
          <p:nvPr/>
        </p:nvSpPr>
        <p:spPr bwMode="auto">
          <a:xfrm>
            <a:off x="2627313" y="26368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1.</a:t>
            </a:r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5364163" y="26368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2.</a:t>
            </a:r>
          </a:p>
        </p:txBody>
      </p:sp>
      <p:sp>
        <p:nvSpPr>
          <p:cNvPr id="34841" name="Text Box 25"/>
          <p:cNvSpPr txBox="1">
            <a:spLocks noChangeArrowheads="1"/>
          </p:cNvSpPr>
          <p:nvPr/>
        </p:nvSpPr>
        <p:spPr bwMode="auto">
          <a:xfrm>
            <a:off x="8174038" y="263683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3.</a:t>
            </a:r>
          </a:p>
        </p:txBody>
      </p:sp>
      <p:sp>
        <p:nvSpPr>
          <p:cNvPr id="34842" name="Text Box 26"/>
          <p:cNvSpPr txBox="1">
            <a:spLocks noChangeArrowheads="1"/>
          </p:cNvSpPr>
          <p:nvPr/>
        </p:nvSpPr>
        <p:spPr bwMode="auto">
          <a:xfrm>
            <a:off x="8101013" y="41497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4.</a:t>
            </a:r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5364163" y="4221163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5.</a:t>
            </a:r>
          </a:p>
        </p:txBody>
      </p:sp>
      <p:sp>
        <p:nvSpPr>
          <p:cNvPr id="34844" name="Text Box 28"/>
          <p:cNvSpPr txBox="1">
            <a:spLocks noChangeArrowheads="1"/>
          </p:cNvSpPr>
          <p:nvPr/>
        </p:nvSpPr>
        <p:spPr bwMode="auto">
          <a:xfrm>
            <a:off x="2627313" y="4149725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6.</a:t>
            </a:r>
          </a:p>
        </p:txBody>
      </p:sp>
      <p:sp>
        <p:nvSpPr>
          <p:cNvPr id="34845" name="Text Box 29"/>
          <p:cNvSpPr txBox="1">
            <a:spLocks noChangeArrowheads="1"/>
          </p:cNvSpPr>
          <p:nvPr/>
        </p:nvSpPr>
        <p:spPr bwMode="auto">
          <a:xfrm>
            <a:off x="2627313" y="57340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7.</a:t>
            </a:r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5370513" y="57340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8.</a:t>
            </a:r>
          </a:p>
        </p:txBody>
      </p:sp>
      <p:sp>
        <p:nvSpPr>
          <p:cNvPr id="34847" name="Text Box 31"/>
          <p:cNvSpPr txBox="1">
            <a:spLocks noChangeArrowheads="1"/>
          </p:cNvSpPr>
          <p:nvPr/>
        </p:nvSpPr>
        <p:spPr bwMode="auto">
          <a:xfrm>
            <a:off x="8174038" y="573405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TW" altLang="en-US" sz="2400" i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9.</a:t>
            </a:r>
          </a:p>
        </p:txBody>
      </p:sp>
      <p:sp>
        <p:nvSpPr>
          <p:cNvPr id="28" name="AutoShape 8"/>
          <p:cNvSpPr>
            <a:spLocks noChangeArrowheads="1"/>
          </p:cNvSpPr>
          <p:nvPr/>
        </p:nvSpPr>
        <p:spPr bwMode="auto">
          <a:xfrm>
            <a:off x="179512" y="332656"/>
            <a:ext cx="1524000" cy="1143000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33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9" name="Oval 9"/>
          <p:cNvSpPr>
            <a:spLocks noChangeArrowheads="1"/>
          </p:cNvSpPr>
          <p:nvPr/>
        </p:nvSpPr>
        <p:spPr bwMode="auto">
          <a:xfrm>
            <a:off x="865312" y="485056"/>
            <a:ext cx="152400" cy="228600"/>
          </a:xfrm>
          <a:prstGeom prst="ellipse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" name="AutoShape 10"/>
          <p:cNvSpPr>
            <a:spLocks noChangeArrowheads="1"/>
          </p:cNvSpPr>
          <p:nvPr/>
        </p:nvSpPr>
        <p:spPr bwMode="auto">
          <a:xfrm>
            <a:off x="712912" y="789856"/>
            <a:ext cx="457200" cy="457200"/>
          </a:xfrm>
          <a:prstGeom prst="plus">
            <a:avLst>
              <a:gd name="adj" fmla="val 25000"/>
            </a:avLst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endParaRPr lang="zh-TW" altLang="en-US" sz="440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1691680" y="333375"/>
            <a:ext cx="745232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60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刷 牙 的 步 驟</a:t>
            </a:r>
            <a:r>
              <a:rPr kumimoji="1" lang="zh-TW" alt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﹝</a:t>
            </a:r>
            <a:r>
              <a:rPr kumimoji="1" lang="en-US" altLang="zh-TW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2</a:t>
            </a:r>
            <a:r>
              <a:rPr kumimoji="1" lang="zh-TW" altLang="en-US" sz="6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華康行書體" pitchFamily="49" charset="-120"/>
              </a:rPr>
              <a:t>﹞</a:t>
            </a:r>
            <a:endParaRPr kumimoji="1" lang="zh-TW" altLang="en-US" sz="6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華康行書體" pitchFamily="49" charset="-120"/>
            </a:endParaRPr>
          </a:p>
        </p:txBody>
      </p:sp>
      <p:sp>
        <p:nvSpPr>
          <p:cNvPr id="32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136396" y="6400800"/>
            <a:ext cx="1007604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fld id="{88CBCF0E-636B-4DCE-8D96-35FE649B6784}" type="slidenum">
              <a:rPr lang="en-US" altLang="zh-TW" sz="3600"/>
              <a:pPr>
                <a:defRPr/>
              </a:pPr>
              <a:t>9</a:t>
            </a:fld>
            <a:endParaRPr lang="en-US" altLang="zh-TW" sz="3600" dirty="0"/>
          </a:p>
        </p:txBody>
      </p:sp>
    </p:spTree>
    <p:extLst>
      <p:ext uri="{BB962C8B-B14F-4D97-AF65-F5344CB8AC3E}">
        <p14:creationId xmlns:p14="http://schemas.microsoft.com/office/powerpoint/2010/main" val="325660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4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空白簡報">
  <a:themeElements>
    <a:clrScheme name="空白簡報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空白簡報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 tIns="144000">
        <a:spAutoFit/>
      </a:bodyPr>
      <a:lstStyle>
        <a:defPPr>
          <a:defRPr sz="3200" dirty="0" smtClean="0">
            <a:solidFill>
              <a:srgbClr val="FF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7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rgbClr val="FF0066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itchFamily="65" charset="-120"/>
            <a:ea typeface="標楷體" pitchFamily="65" charset="-120"/>
          </a:defRPr>
        </a:defPPr>
      </a:lstStyle>
    </a:lnDef>
  </a:objectDefaults>
  <a:extraClrSchemeLst>
    <a:extraClrScheme>
      <a:clrScheme name="空白簡報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空白簡報 3">
        <a:dk1>
          <a:srgbClr val="000000"/>
        </a:dk1>
        <a:lt1>
          <a:srgbClr val="FFFFCC"/>
        </a:lt1>
        <a:dk2>
          <a:srgbClr val="808000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5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空白簡報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</TotalTime>
  <Words>329</Words>
  <Application>Microsoft Office PowerPoint</Application>
  <PresentationFormat>如螢幕大小 (4:3)</PresentationFormat>
  <Paragraphs>57</Paragraphs>
  <Slides>15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15</vt:i4>
      </vt:variant>
    </vt:vector>
  </HeadingPairs>
  <TitlesOfParts>
    <vt:vector size="25" baseType="lpstr">
      <vt:lpstr>華康行書體</vt:lpstr>
      <vt:lpstr>新細明體</vt:lpstr>
      <vt:lpstr>標楷體</vt:lpstr>
      <vt:lpstr>Arial</vt:lpstr>
      <vt:lpstr>Calibri</vt:lpstr>
      <vt:lpstr>Times New Roman</vt:lpstr>
      <vt:lpstr>Wingdings</vt:lpstr>
      <vt:lpstr>空白簡報</vt:lpstr>
      <vt:lpstr>2_Office 佈景主題</vt:lpstr>
      <vt:lpstr>3_Office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多數人刷牙不到3分鐘：臨老缺牙多 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SYNNEX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李淑媛</cp:lastModifiedBy>
  <cp:revision>49</cp:revision>
  <dcterms:created xsi:type="dcterms:W3CDTF">2015-01-31T09:44:06Z</dcterms:created>
  <dcterms:modified xsi:type="dcterms:W3CDTF">2017-11-07T06:36:52Z</dcterms:modified>
</cp:coreProperties>
</file>