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74" r:id="rId4"/>
    <p:sldId id="267" r:id="rId5"/>
    <p:sldId id="26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69" r:id="rId14"/>
    <p:sldId id="270" r:id="rId15"/>
    <p:sldId id="261" r:id="rId1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8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DCC17-3E51-4FDD-8765-6A6FB727D1C1}" type="datetimeFigureOut">
              <a:rPr lang="zh-TW" altLang="en-US" smtClean="0"/>
              <a:t>2017/11/7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82A55-9359-433E-BDEB-0CC0E39E77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76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82A55-9359-433E-BDEB-0CC0E39E776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613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B448C-2C7E-43E4-8560-F01C2F81AA1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279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82A55-9359-433E-BDEB-0CC0E39E776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218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82A55-9359-433E-BDEB-0CC0E39E7768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646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B448C-2C7E-43E4-8560-F01C2F81AA1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570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82A55-9359-433E-BDEB-0CC0E39E776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03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755ACFD-BDD9-4758-B57F-12DBC94A5374}" type="slidenum">
              <a:rPr lang="en-US" altLang="zh-TW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218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C23AD32-6DD3-44CA-930A-5B450426F992}" type="slidenum">
              <a:rPr lang="en-US" altLang="zh-TW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 smtClean="0">
              <a:solidFill>
                <a:prstClr val="black"/>
              </a:solidFill>
            </a:endParaRPr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/>
            <a:r>
              <a:rPr lang="zh-TW" altLang="en-US" smtClean="0"/>
              <a:t>齲齒的形成有四個要素：宿主、細菌、食物、時間</a:t>
            </a:r>
          </a:p>
          <a:p>
            <a:pPr eaLnBrk="1" hangingPunct="1"/>
            <a:r>
              <a:rPr lang="zh-TW" altLang="en-US" smtClean="0"/>
              <a:t>＜宿主＞就是我們的牙齒。我們口腔中的牙菌斑或唾液中的</a:t>
            </a:r>
            <a:r>
              <a:rPr lang="zh-TW" altLang="zh-TW" smtClean="0"/>
              <a:t>＜</a:t>
            </a:r>
            <a:r>
              <a:rPr lang="zh-TW" altLang="en-US" smtClean="0"/>
              <a:t>細菌</a:t>
            </a:r>
            <a:r>
              <a:rPr lang="zh-TW" altLang="zh-TW" smtClean="0"/>
              <a:t>＞，</a:t>
            </a:r>
            <a:r>
              <a:rPr lang="zh-TW" altLang="en-US" smtClean="0"/>
              <a:t>利用食物中可發酵的醣類作為</a:t>
            </a:r>
            <a:r>
              <a:rPr lang="zh-TW" altLang="zh-TW" smtClean="0"/>
              <a:t>＜</a:t>
            </a:r>
            <a:r>
              <a:rPr lang="zh-TW" altLang="en-US" smtClean="0"/>
              <a:t>食物</a:t>
            </a:r>
            <a:r>
              <a:rPr lang="zh-TW" altLang="zh-TW" smtClean="0"/>
              <a:t>＞，</a:t>
            </a:r>
            <a:r>
              <a:rPr lang="zh-TW" altLang="en-US" smtClean="0"/>
              <a:t>經新陳代謝後產生</a:t>
            </a:r>
            <a:r>
              <a:rPr lang="zh-TW" altLang="zh-TW" smtClean="0"/>
              <a:t>＜</a:t>
            </a:r>
            <a:r>
              <a:rPr lang="zh-TW" altLang="en-US" smtClean="0"/>
              <a:t>酸＞，＜酸＞長</a:t>
            </a:r>
            <a:r>
              <a:rPr lang="zh-TW" altLang="zh-TW" smtClean="0"/>
              <a:t>＜</a:t>
            </a:r>
            <a:r>
              <a:rPr lang="zh-TW" altLang="en-US" smtClean="0"/>
              <a:t>時間＞與</a:t>
            </a:r>
            <a:r>
              <a:rPr lang="zh-TW" altLang="zh-TW" smtClean="0"/>
              <a:t>＜</a:t>
            </a:r>
            <a:r>
              <a:rPr lang="zh-TW" altLang="en-US" smtClean="0"/>
              <a:t>牙齒</a:t>
            </a:r>
            <a:r>
              <a:rPr lang="zh-TW" altLang="zh-TW" smtClean="0"/>
              <a:t>＞</a:t>
            </a:r>
            <a:r>
              <a:rPr lang="zh-TW" altLang="en-US" smtClean="0"/>
              <a:t>接觸，進而破壞牙齒表面，使牙齒產生脫鈣及齲蛀，這四個要素如果缺少其中一個就不會造成齲齒的情形。</a:t>
            </a:r>
          </a:p>
        </p:txBody>
      </p:sp>
    </p:spTree>
    <p:extLst>
      <p:ext uri="{BB962C8B-B14F-4D97-AF65-F5344CB8AC3E}">
        <p14:creationId xmlns:p14="http://schemas.microsoft.com/office/powerpoint/2010/main" val="1985928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F563D14-DE2C-47A1-A3ED-336544D3FD41}" type="slidenum">
              <a:rPr lang="en-US" altLang="zh-TW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2288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22884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22885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7FF78E8-A060-4786-A26C-9ECA4A367FF4}" type="slidenum">
              <a:rPr lang="en-US" altLang="zh-TW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2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FA2062D-C587-45B8-B1DA-BA07F9D37AE2}" type="slidenum">
              <a:rPr lang="en-US" altLang="zh-TW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29027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29028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/>
            <a:r>
              <a:rPr lang="zh-TW" altLang="en-US" smtClean="0"/>
              <a:t>除了一般大家常會感覺到的疼痛不舒服外，吃東西也會造成咀嚼困難，長期下來便會有營養不良、腸胃不適的現象，進而影響發育，自尊心受損。</a:t>
            </a:r>
          </a:p>
          <a:p>
            <a:pPr eaLnBrk="1" hangingPunct="1"/>
            <a:endParaRPr lang="en-US" altLang="zh-TW" smtClean="0"/>
          </a:p>
        </p:txBody>
      </p:sp>
      <p:sp>
        <p:nvSpPr>
          <p:cNvPr id="129029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3154A4D-2566-4A15-91FF-6157C1E18C47}" type="slidenum">
              <a:rPr lang="en-US" altLang="zh-TW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D12CF45-D271-4940-B845-6BAD4285A426}" type="slidenum">
              <a:rPr lang="en-US" altLang="zh-TW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3005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30052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預防齲齒的方向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首先增加牙齒本身的抵抗力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就是使用氟化物＜含氟牙膏、含氟漱口水、氟錠＞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減少牙齒表面細菌的數量及減少食物滯留牙齒的時間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最有效的方法就是吃過食物之後馬上確實清潔牙齒。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選擇不容易黏牙的食物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也就是盡量選擇天然不加工、高纖食物。</a:t>
            </a:r>
          </a:p>
        </p:txBody>
      </p:sp>
      <p:sp>
        <p:nvSpPr>
          <p:cNvPr id="130053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2AC8A64-5B02-4097-B22F-2B13FC6C0255}" type="slidenum">
              <a:rPr lang="en-US" altLang="zh-TW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0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B448C-2C7E-43E4-8560-F01C2F81AA1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45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67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23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764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588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43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19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59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84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99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32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36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5920-9CAF-454C-AD25-03A6CCE35934}" type="datetimeFigureOut">
              <a:rPr lang="zh-TW" altLang="en-US" smtClean="0"/>
              <a:pPr/>
              <a:t>2017/11/7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68064-FC47-4F93-B099-FBC020C6A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23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66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12" Type="http://schemas.openxmlformats.org/officeDocument/2006/relationships/image" Target="../media/image65.w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5" Type="http://schemas.openxmlformats.org/officeDocument/2006/relationships/image" Target="../media/image58.wmf"/><Relationship Id="rId15" Type="http://schemas.openxmlformats.org/officeDocument/2006/relationships/image" Target="../media/image68.e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Relationship Id="rId14" Type="http://schemas.openxmlformats.org/officeDocument/2006/relationships/image" Target="../media/image6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wmf"/><Relationship Id="rId11" Type="http://schemas.openxmlformats.org/officeDocument/2006/relationships/image" Target="../media/image78.e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emf"/><Relationship Id="rId5" Type="http://schemas.openxmlformats.org/officeDocument/2006/relationships/image" Target="../media/image14.jpeg"/><Relationship Id="rId10" Type="http://schemas.openxmlformats.org/officeDocument/2006/relationships/image" Target="../media/image19.emf"/><Relationship Id="rId4" Type="http://schemas.openxmlformats.org/officeDocument/2006/relationships/image" Target="../media/image13.jpeg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1.jpe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15.jpeg"/><Relationship Id="rId4" Type="http://schemas.openxmlformats.org/officeDocument/2006/relationships/image" Target="../media/image22.jpeg"/><Relationship Id="rId9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5"/>
          <p:cNvSpPr>
            <a:spLocks noChangeArrowheads="1" noChangeShapeType="1" noTextEdit="1"/>
          </p:cNvSpPr>
          <p:nvPr/>
        </p:nvSpPr>
        <p:spPr bwMode="auto">
          <a:xfrm>
            <a:off x="899592" y="548680"/>
            <a:ext cx="7416824" cy="24009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endParaRPr lang="zh-TW" alt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華康少女文字W5"/>
              <a:ea typeface="標楷體" pitchFamily="65" charset="-120"/>
            </a:endParaRPr>
          </a:p>
        </p:txBody>
      </p:sp>
      <p:sp>
        <p:nvSpPr>
          <p:cNvPr id="7" name="WordArt 35"/>
          <p:cNvSpPr>
            <a:spLocks noChangeArrowheads="1" noChangeShapeType="1" noTextEdit="1"/>
          </p:cNvSpPr>
          <p:nvPr/>
        </p:nvSpPr>
        <p:spPr bwMode="auto">
          <a:xfrm>
            <a:off x="2699792" y="3356992"/>
            <a:ext cx="4032448" cy="29523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endParaRPr lang="zh-TW" alt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華康少女文字W5"/>
              <a:ea typeface="標楷體" pitchFamily="65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086" y="332656"/>
            <a:ext cx="1011872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1260" y="1844824"/>
            <a:ext cx="13811985" cy="465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7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4" descr="C:\Users\user\Desktop\2010身障者口腔照護指導員培訓北3梯\DSC_0075 (3)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77" y="1484784"/>
            <a:ext cx="3848844" cy="465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0" y="1278300"/>
            <a:ext cx="7677566" cy="465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投影片編號版面配置區 3"/>
          <p:cNvSpPr txBox="1">
            <a:spLocks/>
          </p:cNvSpPr>
          <p:nvPr/>
        </p:nvSpPr>
        <p:spPr>
          <a:xfrm>
            <a:off x="8420844" y="6400800"/>
            <a:ext cx="755104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8CBCF0E-636B-4DCE-8D96-35FE649B6784}" type="slidenum">
              <a:rPr lang="en-US" altLang="zh-TW" sz="3600" smtClean="0"/>
              <a:pPr>
                <a:defRPr/>
              </a:pPr>
              <a:t>10</a:t>
            </a:fld>
            <a:endParaRPr lang="en-US" altLang="zh-TW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79542"/>
            <a:ext cx="7897882" cy="196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5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457200" y="5513049"/>
            <a:ext cx="5791200" cy="1851184"/>
            <a:chOff x="457200" y="5513049"/>
            <a:chExt cx="5791200" cy="1851184"/>
          </a:xfrm>
        </p:grpSpPr>
        <p:sp>
          <p:nvSpPr>
            <p:cNvPr id="315413" name="AutoShape 21"/>
            <p:cNvSpPr>
              <a:spLocks noChangeArrowheads="1"/>
            </p:cNvSpPr>
            <p:nvPr/>
          </p:nvSpPr>
          <p:spPr bwMode="auto">
            <a:xfrm>
              <a:off x="457200" y="5562600"/>
              <a:ext cx="5791200" cy="1295400"/>
            </a:xfrm>
            <a:prstGeom prst="wedgeEllipseCallout">
              <a:avLst>
                <a:gd name="adj1" fmla="val -18204"/>
                <a:gd name="adj2" fmla="val -80759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endParaRPr kumimoji="0" lang="zh-TW" altLang="en-US" sz="360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20" y="5513049"/>
              <a:ext cx="4453391" cy="1851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4AFD8-1BB8-401C-82B8-EE7B40831FD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1242014" y="118963"/>
            <a:ext cx="6803987" cy="1373975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zh-TW" altLang="zh-TW" sz="4800" b="1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971599" y="1628801"/>
            <a:ext cx="3528394" cy="198943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zh-TW" altLang="zh-TW" sz="18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投影片編號版面配置區 3"/>
          <p:cNvSpPr txBox="1">
            <a:spLocks/>
          </p:cNvSpPr>
          <p:nvPr/>
        </p:nvSpPr>
        <p:spPr>
          <a:xfrm>
            <a:off x="8420844" y="6400800"/>
            <a:ext cx="755104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8CBCF0E-636B-4DCE-8D96-35FE649B6784}" type="slidenum">
              <a:rPr lang="en-US" altLang="zh-TW" sz="3600" smtClean="0"/>
              <a:pPr>
                <a:defRPr/>
              </a:pPr>
              <a:t>11</a:t>
            </a:fld>
            <a:endParaRPr lang="en-US" altLang="zh-TW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7" y="159870"/>
            <a:ext cx="7162019" cy="13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4696622" y="1628801"/>
            <a:ext cx="3528394" cy="198943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zh-TW" altLang="zh-TW" sz="18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971599" y="3770631"/>
            <a:ext cx="3528394" cy="198943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zh-TW" altLang="zh-TW" sz="18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4696622" y="3770631"/>
            <a:ext cx="3528394" cy="198943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zh-TW" altLang="zh-TW" sz="180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24" y="1603158"/>
            <a:ext cx="4842774" cy="204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512155"/>
            <a:ext cx="4796515" cy="220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48" y="3635553"/>
            <a:ext cx="4676065" cy="232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16" y="3618231"/>
            <a:ext cx="4794581" cy="220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-2054872" y="1412775"/>
            <a:ext cx="4901903" cy="4384732"/>
            <a:chOff x="-2054872" y="1412775"/>
            <a:chExt cx="4901903" cy="4384732"/>
          </a:xfrm>
        </p:grpSpPr>
        <p:sp>
          <p:nvSpPr>
            <p:cNvPr id="315408" name="AutoShape 16"/>
            <p:cNvSpPr>
              <a:spLocks noChangeArrowheads="1"/>
            </p:cNvSpPr>
            <p:nvPr/>
          </p:nvSpPr>
          <p:spPr bwMode="auto">
            <a:xfrm rot="10800000">
              <a:off x="-2" y="1412775"/>
              <a:ext cx="792164" cy="4319687"/>
            </a:xfrm>
            <a:prstGeom prst="wedgeEllipseCallout">
              <a:avLst>
                <a:gd name="adj1" fmla="val -113931"/>
                <a:gd name="adj2" fmla="val 25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rot="10800000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endParaRPr kumimoji="0" lang="zh-TW" altLang="en-US" sz="400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54872" y="1745969"/>
              <a:ext cx="4901903" cy="405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7225962" y="2034540"/>
            <a:ext cx="3175222" cy="2881313"/>
            <a:chOff x="7225962" y="2034540"/>
            <a:chExt cx="3175222" cy="2881313"/>
          </a:xfrm>
        </p:grpSpPr>
        <p:grpSp>
          <p:nvGrpSpPr>
            <p:cNvPr id="2" name="Group 20"/>
            <p:cNvGrpSpPr>
              <a:grpSpLocks/>
            </p:cNvGrpSpPr>
            <p:nvPr/>
          </p:nvGrpSpPr>
          <p:grpSpPr bwMode="auto">
            <a:xfrm>
              <a:off x="8225016" y="2034540"/>
              <a:ext cx="838200" cy="2881313"/>
              <a:chOff x="5103" y="1298"/>
              <a:chExt cx="566" cy="1815"/>
            </a:xfrm>
          </p:grpSpPr>
          <p:sp>
            <p:nvSpPr>
              <p:cNvPr id="36881" name="AutoShape 18"/>
              <p:cNvSpPr>
                <a:spLocks/>
              </p:cNvSpPr>
              <p:nvPr/>
            </p:nvSpPr>
            <p:spPr bwMode="auto">
              <a:xfrm>
                <a:off x="5103" y="1752"/>
                <a:ext cx="226" cy="1134"/>
              </a:xfrm>
              <a:prstGeom prst="rightBrace">
                <a:avLst>
                  <a:gd name="adj1" fmla="val 41814"/>
                  <a:gd name="adj2" fmla="val 50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endParaRPr kumimoji="0" lang="zh-TW" altLang="zh-TW" sz="5400" smtClean="0">
                  <a:solidFill>
                    <a:srgbClr val="000000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6882" name="Rectangle 19"/>
              <p:cNvSpPr>
                <a:spLocks noChangeArrowheads="1"/>
              </p:cNvSpPr>
              <p:nvPr/>
            </p:nvSpPr>
            <p:spPr bwMode="auto">
              <a:xfrm>
                <a:off x="5329" y="1298"/>
                <a:ext cx="340" cy="1815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endParaRPr kumimoji="0" lang="zh-TW" altLang="en-US" sz="4800" dirty="0" smtClean="0">
                  <a:solidFill>
                    <a:srgbClr val="000000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</p:grpSp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962" y="2492896"/>
              <a:ext cx="3175222" cy="1810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7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12</a:t>
            </a:fld>
            <a:endParaRPr lang="en-US" altLang="zh-TW" sz="36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7" y="-30832"/>
            <a:ext cx="7992888" cy="14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2" y="1124744"/>
            <a:ext cx="618872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1773982"/>
            <a:ext cx="7733406" cy="134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70" y="2852936"/>
            <a:ext cx="796626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0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zh-TW" altLang="zh-TW" sz="1400"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zh-TW" altLang="zh-TW" sz="1400"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0750" name="Picture 30" descr="PUMPKI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30" y="2587218"/>
            <a:ext cx="862013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2" name="Picture 32" descr="ARTICH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5" y="2801531"/>
            <a:ext cx="754063" cy="7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3" name="Picture 33" descr="BROCOLI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30" y="3379381"/>
            <a:ext cx="86360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5" name="Picture 35" descr="CARRO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0" y="3379381"/>
            <a:ext cx="674688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6" name="Picture 36" descr="CORN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93" y="1795056"/>
            <a:ext cx="889000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7" name="Picture 37" descr="CORNUCO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80" y="2101443"/>
            <a:ext cx="1925638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8" name="Picture 38" descr="EGGPLAN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05" y="1579156"/>
            <a:ext cx="1057275" cy="8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9" name="Picture 39" descr="FISHBRD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55" y="3738156"/>
            <a:ext cx="496887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0" name="Picture 40" descr="FRTBSKT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80" y="1213237"/>
            <a:ext cx="2578100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1" name="Picture 41" descr="KIW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68" y="2730093"/>
            <a:ext cx="658812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2" name="Picture 42" descr="PEAPOD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68" y="2371318"/>
            <a:ext cx="1042987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1" name="Picture 31" descr="APP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80" y="2945993"/>
            <a:ext cx="47466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158" y="-144248"/>
            <a:ext cx="10118726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9184481" cy="255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13</a:t>
            </a:fld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26410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zh-TW" altLang="zh-TW" sz="1400"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zh-TW" altLang="zh-TW" sz="1400"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85800" y="55626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zh-TW" altLang="en-US" sz="2400"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1769" name="Picture 25" descr="SUNDA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57338"/>
            <a:ext cx="1227138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3" name="Picture 29" descr="COOK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1871662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0" name="Picture 26" descr="BDC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349500"/>
            <a:ext cx="3455988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1" name="Picture 27" descr="CANDYC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0000">
            <a:off x="6028531" y="4277519"/>
            <a:ext cx="944563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5" name="Picture 31" descr="SUNDA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15252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CON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724400"/>
            <a:ext cx="1152525" cy="16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4" name="Picture 30" descr="POPCOR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6" name="Picture 32" descr="CANDYBA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868863"/>
            <a:ext cx="1728788" cy="12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694" y="-99392"/>
            <a:ext cx="10118726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14</a:t>
            </a:fld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29048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c2.ooopic.com/11/82/32/66bOOOPIC7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166"/>
            <a:ext cx="9180512" cy="69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hh.org.tw/s-dental/image/d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421"/>
            <a:ext cx="6876256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2</a:t>
            </a:fld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5669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www.smiletw.com/smile2/images/2-2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55" y="3982417"/>
            <a:ext cx="4436282" cy="25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chienjung-dental.com.tw/article/children/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44481"/>
            <a:ext cx="3239870" cy="28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i3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4467" y="4619848"/>
            <a:ext cx="720725" cy="701675"/>
          </a:xfrm>
          <a:prstGeom prst="rect">
            <a:avLst/>
          </a:prstGeom>
          <a:noFill/>
        </p:spPr>
      </p:pic>
      <p:pic>
        <p:nvPicPr>
          <p:cNvPr id="13" name="Picture 35" descr="i3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719093"/>
            <a:ext cx="720725" cy="658812"/>
          </a:xfrm>
          <a:prstGeom prst="rect">
            <a:avLst/>
          </a:prstGeom>
          <a:noFill/>
        </p:spPr>
      </p:pic>
      <p:pic>
        <p:nvPicPr>
          <p:cNvPr id="14" name="Picture 36" descr="i3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282" y="2636912"/>
            <a:ext cx="779462" cy="79216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767"/>
            <a:ext cx="12461016" cy="167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78373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15" y="2636912"/>
            <a:ext cx="6802975" cy="172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3</a:t>
            </a:fld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4766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pic.pimg.tw/jessicac930/1367505801-221681954.jpg?v=13675058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39655"/>
            <a:ext cx="3393312" cy="191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ulifeden.tw/images/service08/d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10" y="4293096"/>
            <a:ext cx="45148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photo.l99.com/bigger/20/MjAwODEwMzAxMzMyMDVfMjAyLjExMi4yMC4xOTFfODcwNzc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66" y="2276872"/>
            <a:ext cx="1495498" cy="17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roshine-health.com/proshine/uploads/faq/image/mouthwas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414301"/>
            <a:ext cx="2089645" cy="170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69227"/>
            <a:ext cx="10118726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7764"/>
            <a:ext cx="10118726" cy="11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27810"/>
            <a:ext cx="10118726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119167"/>
            <a:ext cx="10118726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5" y="3686399"/>
            <a:ext cx="5287963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4</a:t>
            </a:fld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75544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magewa.com/PhotoPreview/113/113_14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483" y="5260971"/>
            <a:ext cx="1825013" cy="143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classweb.loxa.edu.tw/snorthwind/99class/2010_9_09tooth/IMG_2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12" y="1340768"/>
            <a:ext cx="2919319" cy="21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2339752" y="2996952"/>
            <a:ext cx="360040" cy="5333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20" name="Picture 4" descr="http://proshine-health.com/proshine/uploads/faq/image/mouthwa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68" y="3861048"/>
            <a:ext cx="2310502" cy="18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644008" y="4768989"/>
            <a:ext cx="648072" cy="316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577985" y="5011386"/>
            <a:ext cx="1092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zh-TW" altLang="en-US" sz="1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8" y="-749554"/>
            <a:ext cx="9451851" cy="239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68" y="978558"/>
            <a:ext cx="8739264" cy="199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197" y="3647997"/>
            <a:ext cx="4742217" cy="287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56154"/>
            <a:ext cx="8623324" cy="27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5</a:t>
            </a:fld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4671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5173"/>
            <a:ext cx="8249149" cy="582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483768" y="1196752"/>
            <a:ext cx="57606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2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6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6150" r="8635" b="9836"/>
          <a:stretch>
            <a:fillRect/>
          </a:stretch>
        </p:blipFill>
        <p:spPr bwMode="auto">
          <a:xfrm>
            <a:off x="2057400" y="1092200"/>
            <a:ext cx="57912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20844" y="6400800"/>
            <a:ext cx="755104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CBCF0E-636B-4DCE-8D96-35FE649B6784}" type="slidenum">
              <a:rPr lang="en-US" altLang="zh-TW" sz="3600"/>
              <a:pPr>
                <a:defRPr/>
              </a:pPr>
              <a:t>7</a:t>
            </a:fld>
            <a:endParaRPr lang="en-US" altLang="zh-TW" sz="3600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9" y="-207764"/>
            <a:ext cx="8279751" cy="166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879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Oval 10"/>
          <p:cNvSpPr>
            <a:spLocks noChangeArrowheads="1"/>
          </p:cNvSpPr>
          <p:nvPr/>
        </p:nvSpPr>
        <p:spPr bwMode="auto">
          <a:xfrm>
            <a:off x="1461732" y="148277"/>
            <a:ext cx="6652336" cy="1588671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lang="zh-TW" altLang="en-US" sz="5400" dirty="0" smtClean="0">
              <a:solidFill>
                <a:srgbClr val="CC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7653" name="AutoShape 12"/>
          <p:cNvSpPr>
            <a:spLocks noChangeArrowheads="1"/>
          </p:cNvSpPr>
          <p:nvPr/>
        </p:nvSpPr>
        <p:spPr bwMode="auto">
          <a:xfrm>
            <a:off x="411480" y="1992288"/>
            <a:ext cx="4046984" cy="212707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zh-TW" altLang="en-US" sz="5400" dirty="0" smtClean="0">
              <a:solidFill>
                <a:srgbClr val="CC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8420844" y="6400800"/>
            <a:ext cx="755104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8CBCF0E-636B-4DCE-8D96-35FE649B6784}" type="slidenum">
              <a:rPr lang="en-US" altLang="zh-TW" sz="3600" smtClean="0"/>
              <a:pPr>
                <a:defRPr/>
              </a:pPr>
              <a:t>8</a:t>
            </a:fld>
            <a:endParaRPr lang="en-US" altLang="zh-TW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6490"/>
            <a:ext cx="5020520" cy="237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08" y="1915072"/>
            <a:ext cx="5113127" cy="241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32" y="137421"/>
            <a:ext cx="6710668" cy="124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4751412" y="2003304"/>
            <a:ext cx="4046984" cy="212707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zh-TW" altLang="en-US" sz="5400" dirty="0" smtClean="0">
              <a:solidFill>
                <a:srgbClr val="CC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11480" y="4437112"/>
            <a:ext cx="4046984" cy="212707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zh-TW" altLang="en-US" sz="5400" dirty="0" smtClean="0">
              <a:solidFill>
                <a:srgbClr val="CC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776480" y="4437112"/>
            <a:ext cx="4046984" cy="212707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zh-TW" altLang="en-US" sz="5400" dirty="0" smtClean="0">
              <a:solidFill>
                <a:srgbClr val="CC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66" y="4277903"/>
            <a:ext cx="5042686" cy="259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23" y="4287071"/>
            <a:ext cx="4950697" cy="234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181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6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32228"/>
            <a:ext cx="6624638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5"/>
          <p:cNvSpPr>
            <a:spLocks noChangeArrowheads="1"/>
          </p:cNvSpPr>
          <p:nvPr/>
        </p:nvSpPr>
        <p:spPr bwMode="auto">
          <a:xfrm>
            <a:off x="5254026" y="1406240"/>
            <a:ext cx="504825" cy="198438"/>
          </a:xfrm>
          <a:prstGeom prst="rightArrow">
            <a:avLst>
              <a:gd name="adj1" fmla="val 50000"/>
              <a:gd name="adj2" fmla="val 636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1800" smtClean="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28679" name="AutoShape 6"/>
          <p:cNvSpPr>
            <a:spLocks noChangeArrowheads="1"/>
          </p:cNvSpPr>
          <p:nvPr/>
        </p:nvSpPr>
        <p:spPr bwMode="auto">
          <a:xfrm>
            <a:off x="7092280" y="1431085"/>
            <a:ext cx="504825" cy="198438"/>
          </a:xfrm>
          <a:prstGeom prst="rightArrow">
            <a:avLst>
              <a:gd name="adj1" fmla="val 50000"/>
              <a:gd name="adj2" fmla="val 636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1800" smtClean="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28680" name="AutoShape 7"/>
          <p:cNvSpPr>
            <a:spLocks noChangeArrowheads="1"/>
          </p:cNvSpPr>
          <p:nvPr/>
        </p:nvSpPr>
        <p:spPr bwMode="auto">
          <a:xfrm flipV="1">
            <a:off x="3026542" y="1398303"/>
            <a:ext cx="504825" cy="214313"/>
          </a:xfrm>
          <a:prstGeom prst="rightArrow">
            <a:avLst>
              <a:gd name="adj1" fmla="val 50000"/>
              <a:gd name="adj2" fmla="val 5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1800" smtClean="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9" name="投影片編號版面配置區 3"/>
          <p:cNvSpPr txBox="1">
            <a:spLocks/>
          </p:cNvSpPr>
          <p:nvPr/>
        </p:nvSpPr>
        <p:spPr>
          <a:xfrm>
            <a:off x="8420844" y="6400800"/>
            <a:ext cx="755104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8CBCF0E-636B-4DCE-8D96-35FE649B6784}" type="slidenum">
              <a:rPr lang="en-US" altLang="zh-TW" sz="3600" smtClean="0"/>
              <a:pPr>
                <a:defRPr/>
              </a:pPr>
              <a:t>9</a:t>
            </a:fld>
            <a:endParaRPr lang="en-US" altLang="zh-TW" sz="3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84097"/>
            <a:ext cx="9030487" cy="168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300107" y="852645"/>
            <a:ext cx="12702435" cy="1305630"/>
            <a:chOff x="82000" y="777076"/>
            <a:chExt cx="12558419" cy="91455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0" y="777076"/>
              <a:ext cx="4913516" cy="914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25" y="797201"/>
              <a:ext cx="5287963" cy="83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981" y="797201"/>
              <a:ext cx="5287963" cy="83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2456" y="944839"/>
              <a:ext cx="5287963" cy="68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2662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237</Words>
  <Application>Microsoft Office PowerPoint</Application>
  <PresentationFormat>如螢幕大小 (4:3)</PresentationFormat>
  <Paragraphs>35</Paragraphs>
  <Slides>15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華康少女文字W5</vt:lpstr>
      <vt:lpstr>新細明體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SYNNEX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李淑媛</cp:lastModifiedBy>
  <cp:revision>59</cp:revision>
  <dcterms:created xsi:type="dcterms:W3CDTF">2015-01-31T09:44:06Z</dcterms:created>
  <dcterms:modified xsi:type="dcterms:W3CDTF">2017-11-07T05:39:37Z</dcterms:modified>
</cp:coreProperties>
</file>