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3"/>
  </p:notesMasterIdLst>
  <p:handoutMasterIdLst>
    <p:handoutMasterId r:id="rId44"/>
  </p:handoutMasterIdLst>
  <p:sldIdLst>
    <p:sldId id="256" r:id="rId3"/>
    <p:sldId id="365" r:id="rId4"/>
    <p:sldId id="259" r:id="rId5"/>
    <p:sldId id="351" r:id="rId6"/>
    <p:sldId id="261" r:id="rId7"/>
    <p:sldId id="302" r:id="rId8"/>
    <p:sldId id="301" r:id="rId9"/>
    <p:sldId id="295" r:id="rId10"/>
    <p:sldId id="263" r:id="rId11"/>
    <p:sldId id="264" r:id="rId12"/>
    <p:sldId id="265" r:id="rId13"/>
    <p:sldId id="266" r:id="rId14"/>
    <p:sldId id="267" r:id="rId15"/>
    <p:sldId id="354" r:id="rId16"/>
    <p:sldId id="355" r:id="rId17"/>
    <p:sldId id="268" r:id="rId18"/>
    <p:sldId id="356" r:id="rId19"/>
    <p:sldId id="357" r:id="rId20"/>
    <p:sldId id="269" r:id="rId21"/>
    <p:sldId id="270" r:id="rId22"/>
    <p:sldId id="271" r:id="rId23"/>
    <p:sldId id="272" r:id="rId24"/>
    <p:sldId id="358" r:id="rId25"/>
    <p:sldId id="274" r:id="rId26"/>
    <p:sldId id="359" r:id="rId27"/>
    <p:sldId id="317" r:id="rId28"/>
    <p:sldId id="366" r:id="rId29"/>
    <p:sldId id="319" r:id="rId30"/>
    <p:sldId id="318" r:id="rId31"/>
    <p:sldId id="320" r:id="rId32"/>
    <p:sldId id="364" r:id="rId33"/>
    <p:sldId id="322" r:id="rId34"/>
    <p:sldId id="367" r:id="rId35"/>
    <p:sldId id="368" r:id="rId36"/>
    <p:sldId id="369" r:id="rId37"/>
    <p:sldId id="279" r:id="rId38"/>
    <p:sldId id="328" r:id="rId39"/>
    <p:sldId id="329" r:id="rId40"/>
    <p:sldId id="332" r:id="rId41"/>
    <p:sldId id="307" r:id="rId42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4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C5229-353A-486F-AD89-A7317E70A608}" type="doc">
      <dgm:prSet loTypeId="urn:microsoft.com/office/officeart/2005/8/layout/process2" loCatId="process" qsTypeId="urn:microsoft.com/office/officeart/2005/8/quickstyle/simple3" qsCatId="simple" csTypeId="urn:microsoft.com/office/officeart/2005/8/colors/accent6_5" csCatId="accent6" phldr="1"/>
      <dgm:spPr/>
    </dgm:pt>
    <dgm:pt modelId="{223A341B-4DF6-4550-B3AA-F05BB7DC7BD3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EE97F4E-66C7-4B42-8AE7-797809D93F67}" type="par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3ACB62DF-909D-4BB3-BFAC-8FB82C30D2F8}" type="sibTrans" cxnId="{0CA6156D-26FC-4735-AAFB-F8B9A6A03CB4}">
      <dgm:prSet/>
      <dgm:spPr/>
      <dgm:t>
        <a:bodyPr/>
        <a:lstStyle/>
        <a:p>
          <a:endParaRPr lang="zh-TW" altLang="en-US"/>
        </a:p>
      </dgm:t>
    </dgm:pt>
    <dgm:pt modelId="{C4F6E425-6E4C-4C2E-893A-1B5293812C96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426CE11E-36D9-4706-A2B0-6245903C2BAA}" type="par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FE8A2F7B-2F33-477A-AC55-2E3DB0F225CB}" type="sibTrans" cxnId="{A0AAFE5A-4569-4999-A306-1FF4B2E83F59}">
      <dgm:prSet/>
      <dgm:spPr/>
      <dgm:t>
        <a:bodyPr/>
        <a:lstStyle/>
        <a:p>
          <a:endParaRPr lang="zh-TW" altLang="en-US"/>
        </a:p>
      </dgm:t>
    </dgm:pt>
    <dgm:pt modelId="{80CADCB8-BE49-48B9-A6AF-96B28BE3BCA2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03941511-D6B0-46D6-BD5F-30E815BAE1E2}" type="par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DB3F2C13-588C-465A-A432-6A55C88059B7}" type="sibTrans" cxnId="{9699084F-C978-47AF-8EC5-0EA369EEB74B}">
      <dgm:prSet/>
      <dgm:spPr/>
      <dgm:t>
        <a:bodyPr/>
        <a:lstStyle/>
        <a:p>
          <a:endParaRPr lang="zh-TW" altLang="en-US"/>
        </a:p>
      </dgm:t>
    </dgm:pt>
    <dgm:pt modelId="{02B1ED85-11F2-45FD-8CBA-007979658A0B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FD13F10-BC68-4A6F-BA61-85E2DC02CDDE}" type="par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3F89A3C7-ADAE-4314-A253-B302CBCE1253}" type="sibTrans" cxnId="{BA489CD1-908D-4988-800E-ADD7EE8A210A}">
      <dgm:prSet/>
      <dgm:spPr/>
      <dgm:t>
        <a:bodyPr/>
        <a:lstStyle/>
        <a:p>
          <a:endParaRPr lang="zh-TW" altLang="en-US"/>
        </a:p>
      </dgm:t>
    </dgm:pt>
    <dgm:pt modelId="{DEEB25E2-5A8F-4FF0-BEA7-6F8E1F38FFC8}" type="pres">
      <dgm:prSet presAssocID="{560C5229-353A-486F-AD89-A7317E70A608}" presName="linearFlow" presStyleCnt="0">
        <dgm:presLayoutVars>
          <dgm:resizeHandles val="exact"/>
        </dgm:presLayoutVars>
      </dgm:prSet>
      <dgm:spPr/>
    </dgm:pt>
    <dgm:pt modelId="{44F71196-2643-4B90-9CD9-241434C42600}" type="pres">
      <dgm:prSet presAssocID="{223A341B-4DF6-4550-B3AA-F05BB7DC7BD3}" presName="node" presStyleLbl="node1" presStyleIdx="0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739142-CDC2-4F9A-AE89-1AB8B89A8C1B}" type="pres">
      <dgm:prSet presAssocID="{3ACB62DF-909D-4BB3-BFAC-8FB82C30D2F8}" presName="sibTrans" presStyleLbl="sibTrans2D1" presStyleIdx="0" presStyleCnt="3" custScaleX="104049" custScaleY="130063"/>
      <dgm:spPr/>
      <dgm:t>
        <a:bodyPr/>
        <a:lstStyle/>
        <a:p>
          <a:endParaRPr lang="zh-TW" altLang="en-US"/>
        </a:p>
      </dgm:t>
    </dgm:pt>
    <dgm:pt modelId="{6092D95B-8E7F-43E4-B1B5-E7FF12C56DBC}" type="pres">
      <dgm:prSet presAssocID="{3ACB62DF-909D-4BB3-BFAC-8FB82C30D2F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A1862ABF-2512-41D5-AFA3-1BF624F21B05}" type="pres">
      <dgm:prSet presAssocID="{C4F6E425-6E4C-4C2E-893A-1B5293812C96}" presName="node" presStyleLbl="node1" presStyleIdx="1" presStyleCnt="4" custScaleX="238448" custLinFactNeighborX="2900" custLinFactNeighborY="-105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376C8-A1CE-4B27-A654-0614104F60CB}" type="pres">
      <dgm:prSet presAssocID="{FE8A2F7B-2F33-477A-AC55-2E3DB0F225CB}" presName="sibTrans" presStyleLbl="sibTrans2D1" presStyleIdx="1" presStyleCnt="3" custScaleX="104049" custScaleY="130063"/>
      <dgm:spPr/>
      <dgm:t>
        <a:bodyPr/>
        <a:lstStyle/>
        <a:p>
          <a:endParaRPr lang="zh-TW" altLang="en-US"/>
        </a:p>
      </dgm:t>
    </dgm:pt>
    <dgm:pt modelId="{5A452DF5-2A6D-4C6D-B7DE-B1AE20A66139}" type="pres">
      <dgm:prSet presAssocID="{FE8A2F7B-2F33-477A-AC55-2E3DB0F225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960598A-CCFB-48CD-9653-DE9FA2D16288}" type="pres">
      <dgm:prSet presAssocID="{80CADCB8-BE49-48B9-A6AF-96B28BE3BCA2}" presName="node" presStyleLbl="node1" presStyleIdx="2" presStyleCnt="4" custScaleX="238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A13AA-5B35-4039-940C-D5F5946540BE}" type="pres">
      <dgm:prSet presAssocID="{DB3F2C13-588C-465A-A432-6A55C88059B7}" presName="sibTrans" presStyleLbl="sibTrans2D1" presStyleIdx="2" presStyleCnt="3" custScaleX="123246" custScaleY="150002"/>
      <dgm:spPr/>
      <dgm:t>
        <a:bodyPr/>
        <a:lstStyle/>
        <a:p>
          <a:endParaRPr lang="zh-TW" altLang="en-US"/>
        </a:p>
      </dgm:t>
    </dgm:pt>
    <dgm:pt modelId="{F0D90247-363E-41D2-92F6-0D4ADB6EA526}" type="pres">
      <dgm:prSet presAssocID="{DB3F2C13-588C-465A-A432-6A55C88059B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49A1DD5A-E4C6-477A-BCF5-3E91DFD4D292}" type="pres">
      <dgm:prSet presAssocID="{02B1ED85-11F2-45FD-8CBA-007979658A0B}" presName="node" presStyleLbl="node1" presStyleIdx="3" presStyleCnt="4" custScaleX="240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D0585C-095B-436E-9755-21DD945954C0}" type="presOf" srcId="{DB3F2C13-588C-465A-A432-6A55C88059B7}" destId="{A87A13AA-5B35-4039-940C-D5F5946540BE}" srcOrd="0" destOrd="0" presId="urn:microsoft.com/office/officeart/2005/8/layout/process2"/>
    <dgm:cxn modelId="{A23F68B4-56E3-42E5-A2CA-DBB76BB73A24}" type="presOf" srcId="{3ACB62DF-909D-4BB3-BFAC-8FB82C30D2F8}" destId="{8B739142-CDC2-4F9A-AE89-1AB8B89A8C1B}" srcOrd="0" destOrd="0" presId="urn:microsoft.com/office/officeart/2005/8/layout/process2"/>
    <dgm:cxn modelId="{A0AAFE5A-4569-4999-A306-1FF4B2E83F59}" srcId="{560C5229-353A-486F-AD89-A7317E70A608}" destId="{C4F6E425-6E4C-4C2E-893A-1B5293812C96}" srcOrd="1" destOrd="0" parTransId="{426CE11E-36D9-4706-A2B0-6245903C2BAA}" sibTransId="{FE8A2F7B-2F33-477A-AC55-2E3DB0F225CB}"/>
    <dgm:cxn modelId="{4CDAFBD1-850D-42CB-A8C7-3296314981FC}" type="presOf" srcId="{3ACB62DF-909D-4BB3-BFAC-8FB82C30D2F8}" destId="{6092D95B-8E7F-43E4-B1B5-E7FF12C56DBC}" srcOrd="1" destOrd="0" presId="urn:microsoft.com/office/officeart/2005/8/layout/process2"/>
    <dgm:cxn modelId="{D7DC77BF-CBB6-48E9-B0B8-F1AF67E803AA}" type="presOf" srcId="{560C5229-353A-486F-AD89-A7317E70A608}" destId="{DEEB25E2-5A8F-4FF0-BEA7-6F8E1F38FFC8}" srcOrd="0" destOrd="0" presId="urn:microsoft.com/office/officeart/2005/8/layout/process2"/>
    <dgm:cxn modelId="{7A2DE56F-29FC-41C5-B921-EFC67079C33D}" type="presOf" srcId="{80CADCB8-BE49-48B9-A6AF-96B28BE3BCA2}" destId="{9960598A-CCFB-48CD-9653-DE9FA2D16288}" srcOrd="0" destOrd="0" presId="urn:microsoft.com/office/officeart/2005/8/layout/process2"/>
    <dgm:cxn modelId="{2FF6B06B-48AF-4DCA-8F86-8D7EA60F7025}" type="presOf" srcId="{223A341B-4DF6-4550-B3AA-F05BB7DC7BD3}" destId="{44F71196-2643-4B90-9CD9-241434C42600}" srcOrd="0" destOrd="0" presId="urn:microsoft.com/office/officeart/2005/8/layout/process2"/>
    <dgm:cxn modelId="{6A598B43-6DE8-46E7-BD64-82FA1CD95C00}" type="presOf" srcId="{C4F6E425-6E4C-4C2E-893A-1B5293812C96}" destId="{A1862ABF-2512-41D5-AFA3-1BF624F21B05}" srcOrd="0" destOrd="0" presId="urn:microsoft.com/office/officeart/2005/8/layout/process2"/>
    <dgm:cxn modelId="{BA489CD1-908D-4988-800E-ADD7EE8A210A}" srcId="{560C5229-353A-486F-AD89-A7317E70A608}" destId="{02B1ED85-11F2-45FD-8CBA-007979658A0B}" srcOrd="3" destOrd="0" parTransId="{BFD13F10-BC68-4A6F-BA61-85E2DC02CDDE}" sibTransId="{3F89A3C7-ADAE-4314-A253-B302CBCE1253}"/>
    <dgm:cxn modelId="{94B37A8E-975A-4D1B-A4E0-4A6C6BBBAA53}" type="presOf" srcId="{02B1ED85-11F2-45FD-8CBA-007979658A0B}" destId="{49A1DD5A-E4C6-477A-BCF5-3E91DFD4D292}" srcOrd="0" destOrd="0" presId="urn:microsoft.com/office/officeart/2005/8/layout/process2"/>
    <dgm:cxn modelId="{0CA6156D-26FC-4735-AAFB-F8B9A6A03CB4}" srcId="{560C5229-353A-486F-AD89-A7317E70A608}" destId="{223A341B-4DF6-4550-B3AA-F05BB7DC7BD3}" srcOrd="0" destOrd="0" parTransId="{0EE97F4E-66C7-4B42-8AE7-797809D93F67}" sibTransId="{3ACB62DF-909D-4BB3-BFAC-8FB82C30D2F8}"/>
    <dgm:cxn modelId="{D4345C47-05B8-4E3D-8D8F-1A2BA476AC5D}" type="presOf" srcId="{DB3F2C13-588C-465A-A432-6A55C88059B7}" destId="{F0D90247-363E-41D2-92F6-0D4ADB6EA526}" srcOrd="1" destOrd="0" presId="urn:microsoft.com/office/officeart/2005/8/layout/process2"/>
    <dgm:cxn modelId="{9699084F-C978-47AF-8EC5-0EA369EEB74B}" srcId="{560C5229-353A-486F-AD89-A7317E70A608}" destId="{80CADCB8-BE49-48B9-A6AF-96B28BE3BCA2}" srcOrd="2" destOrd="0" parTransId="{03941511-D6B0-46D6-BD5F-30E815BAE1E2}" sibTransId="{DB3F2C13-588C-465A-A432-6A55C88059B7}"/>
    <dgm:cxn modelId="{1530D9E7-B982-4606-A465-71EDE6DFD49A}" type="presOf" srcId="{FE8A2F7B-2F33-477A-AC55-2E3DB0F225CB}" destId="{5A452DF5-2A6D-4C6D-B7DE-B1AE20A66139}" srcOrd="1" destOrd="0" presId="urn:microsoft.com/office/officeart/2005/8/layout/process2"/>
    <dgm:cxn modelId="{6EC40207-1651-4628-A010-44C48C55F406}" type="presOf" srcId="{FE8A2F7B-2F33-477A-AC55-2E3DB0F225CB}" destId="{A07376C8-A1CE-4B27-A654-0614104F60CB}" srcOrd="0" destOrd="0" presId="urn:microsoft.com/office/officeart/2005/8/layout/process2"/>
    <dgm:cxn modelId="{94F0C798-E89F-455F-A28D-3303ECCE8955}" type="presParOf" srcId="{DEEB25E2-5A8F-4FF0-BEA7-6F8E1F38FFC8}" destId="{44F71196-2643-4B90-9CD9-241434C42600}" srcOrd="0" destOrd="0" presId="urn:microsoft.com/office/officeart/2005/8/layout/process2"/>
    <dgm:cxn modelId="{F096C73A-2961-4C89-AB13-CEAD50EBB7BF}" type="presParOf" srcId="{DEEB25E2-5A8F-4FF0-BEA7-6F8E1F38FFC8}" destId="{8B739142-CDC2-4F9A-AE89-1AB8B89A8C1B}" srcOrd="1" destOrd="0" presId="urn:microsoft.com/office/officeart/2005/8/layout/process2"/>
    <dgm:cxn modelId="{FC38BD40-DC3C-4DFE-9ABD-9EC90ED64251}" type="presParOf" srcId="{8B739142-CDC2-4F9A-AE89-1AB8B89A8C1B}" destId="{6092D95B-8E7F-43E4-B1B5-E7FF12C56DBC}" srcOrd="0" destOrd="0" presId="urn:microsoft.com/office/officeart/2005/8/layout/process2"/>
    <dgm:cxn modelId="{96E0D28D-D6B4-493F-BB89-5CD4AEDF8CD9}" type="presParOf" srcId="{DEEB25E2-5A8F-4FF0-BEA7-6F8E1F38FFC8}" destId="{A1862ABF-2512-41D5-AFA3-1BF624F21B05}" srcOrd="2" destOrd="0" presId="urn:microsoft.com/office/officeart/2005/8/layout/process2"/>
    <dgm:cxn modelId="{E3311B04-C2FC-4677-ADFA-94F92E26703B}" type="presParOf" srcId="{DEEB25E2-5A8F-4FF0-BEA7-6F8E1F38FFC8}" destId="{A07376C8-A1CE-4B27-A654-0614104F60CB}" srcOrd="3" destOrd="0" presId="urn:microsoft.com/office/officeart/2005/8/layout/process2"/>
    <dgm:cxn modelId="{88C3C7D3-E7AF-4F06-91A5-B37F6C8E7CFE}" type="presParOf" srcId="{A07376C8-A1CE-4B27-A654-0614104F60CB}" destId="{5A452DF5-2A6D-4C6D-B7DE-B1AE20A66139}" srcOrd="0" destOrd="0" presId="urn:microsoft.com/office/officeart/2005/8/layout/process2"/>
    <dgm:cxn modelId="{EDE58C6F-7007-4A01-A691-AD4E448C6FDD}" type="presParOf" srcId="{DEEB25E2-5A8F-4FF0-BEA7-6F8E1F38FFC8}" destId="{9960598A-CCFB-48CD-9653-DE9FA2D16288}" srcOrd="4" destOrd="0" presId="urn:microsoft.com/office/officeart/2005/8/layout/process2"/>
    <dgm:cxn modelId="{A8DC7076-6D8B-4561-9FFA-389C79DF3DF9}" type="presParOf" srcId="{DEEB25E2-5A8F-4FF0-BEA7-6F8E1F38FFC8}" destId="{A87A13AA-5B35-4039-940C-D5F5946540BE}" srcOrd="5" destOrd="0" presId="urn:microsoft.com/office/officeart/2005/8/layout/process2"/>
    <dgm:cxn modelId="{B75E20BE-330C-46FE-9AC0-997C9FA3F754}" type="presParOf" srcId="{A87A13AA-5B35-4039-940C-D5F5946540BE}" destId="{F0D90247-363E-41D2-92F6-0D4ADB6EA526}" srcOrd="0" destOrd="0" presId="urn:microsoft.com/office/officeart/2005/8/layout/process2"/>
    <dgm:cxn modelId="{64F1EBD6-7BD9-4A0C-BFE3-D0ACA7F0A957}" type="presParOf" srcId="{DEEB25E2-5A8F-4FF0-BEA7-6F8E1F38FFC8}" destId="{49A1DD5A-E4C6-477A-BCF5-3E91DFD4D29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1196-2643-4B90-9CD9-241434C42600}">
      <dsp:nvSpPr>
        <dsp:cNvPr id="0" name=""/>
        <dsp:cNvSpPr/>
      </dsp:nvSpPr>
      <dsp:spPr>
        <a:xfrm>
          <a:off x="19953" y="39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填寫假單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1553" y="25566"/>
        <a:ext cx="4237373" cy="694266"/>
      </dsp:txXfrm>
    </dsp:sp>
    <dsp:sp modelId="{8B739142-CDC2-4F9A-AE89-1AB8B89A8C1B}">
      <dsp:nvSpPr>
        <dsp:cNvPr id="0" name=""/>
        <dsp:cNvSpPr/>
      </dsp:nvSpPr>
      <dsp:spPr>
        <a:xfrm rot="5336267">
          <a:off x="2038043" y="694963"/>
          <a:ext cx="264346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2039993" y="778610"/>
        <a:ext cx="258977" cy="185042"/>
      </dsp:txXfrm>
    </dsp:sp>
    <dsp:sp modelId="{A1862ABF-2512-41D5-AFA3-1BF624F21B05}">
      <dsp:nvSpPr>
        <dsp:cNvPr id="0" name=""/>
        <dsp:cNvSpPr/>
      </dsp:nvSpPr>
      <dsp:spPr>
        <a:xfrm>
          <a:off x="39906" y="1080121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職務代理人同意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61506" y="1101721"/>
        <a:ext cx="4237373" cy="694266"/>
      </dsp:txXfrm>
    </dsp:sp>
    <dsp:sp modelId="{A07376C8-A1CE-4B27-A654-0614104F60CB}">
      <dsp:nvSpPr>
        <dsp:cNvPr id="0" name=""/>
        <dsp:cNvSpPr/>
      </dsp:nvSpPr>
      <dsp:spPr>
        <a:xfrm rot="5460364">
          <a:off x="2014595" y="1801163"/>
          <a:ext cx="311242" cy="431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41362"/>
                <a:satOff val="3282"/>
                <a:lumOff val="13866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-5400000">
        <a:off x="2041547" y="1861363"/>
        <a:ext cx="258977" cy="217869"/>
      </dsp:txXfrm>
    </dsp:sp>
    <dsp:sp modelId="{9960598A-CCFB-48CD-9653-DE9FA2D16288}">
      <dsp:nvSpPr>
        <dsp:cNvPr id="0" name=""/>
        <dsp:cNvSpPr/>
      </dsp:nvSpPr>
      <dsp:spPr>
        <a:xfrm>
          <a:off x="19953" y="2216366"/>
          <a:ext cx="4280573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主管同意，假單決行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41553" y="2237966"/>
        <a:ext cx="4237373" cy="694266"/>
      </dsp:txXfrm>
    </dsp:sp>
    <dsp:sp modelId="{A87A13AA-5B35-4039-940C-D5F5946540BE}">
      <dsp:nvSpPr>
        <dsp:cNvPr id="0" name=""/>
        <dsp:cNvSpPr/>
      </dsp:nvSpPr>
      <dsp:spPr>
        <a:xfrm rot="5400000">
          <a:off x="1989821" y="2889301"/>
          <a:ext cx="340836" cy="4977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5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5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5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-5400000">
        <a:off x="2010901" y="2967781"/>
        <a:ext cx="298678" cy="238585"/>
      </dsp:txXfrm>
    </dsp:sp>
    <dsp:sp modelId="{49A1DD5A-E4C6-477A-BCF5-3E91DFD4D292}">
      <dsp:nvSpPr>
        <dsp:cNvPr id="0" name=""/>
        <dsp:cNvSpPr/>
      </dsp:nvSpPr>
      <dsp:spPr>
        <a:xfrm>
          <a:off x="0" y="3322566"/>
          <a:ext cx="4320480" cy="737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查詢請假資料確認請假成功</a:t>
          </a:r>
          <a:endParaRPr lang="zh-TW" altLang="en-US" sz="2600" b="1" kern="120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21600" y="3344166"/>
        <a:ext cx="4277280" cy="694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142-C069-4513-843B-699BDF3F95D6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7EBF-DFCB-4031-A848-A3584BE2B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40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A212-D63A-4086-A50D-4E2E7E97E992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C14C-20A7-4990-ABC3-EB542F5173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88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14C-20A7-4990-ABC3-EB542F51734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34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B96C2-6DD1-46E5-BB9C-9CD1744BC8D2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28643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25400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907704" y="4005064"/>
            <a:ext cx="6400800" cy="15617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6011-1580-4EFE-9901-EA429C1098CB}" type="datetime1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22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6073-1AA4-45F9-97BC-1D7A90C2C81D}" type="datetime1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B272D-84CC-4B9A-ADCF-FE75B7F79B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02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A8A8-57E5-4403-B1C4-69804CE5250A}" type="datetime1">
              <a:rPr lang="zh-TW" altLang="en-US" smtClean="0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F3FB-501B-44D3-A137-D5CC99E595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044819" y="6334780"/>
            <a:ext cx="2099181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28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WebITR</a:t>
            </a:r>
            <a:endParaRPr lang="zh-TW" altLang="en-US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2358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54C8-736A-4558-AC09-D6B2A9E601EE}" type="datetime1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64686"/>
            <a:ext cx="2675938" cy="7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BCA4-3D8F-4A19-8E7D-C3DD415C0238}" type="datetime1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26" y="6162593"/>
            <a:ext cx="1650962" cy="4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4424536" cy="1008112"/>
          </a:xfrm>
        </p:spPr>
        <p:txBody>
          <a:bodyPr/>
          <a:lstStyle/>
          <a:p>
            <a:pPr algn="r"/>
            <a:r>
              <a:rPr lang="zh-TW" altLang="en-US" sz="2400" dirty="0" smtClean="0"/>
              <a:t>講師：凱發科技</a:t>
            </a:r>
            <a:endParaRPr lang="en-US" altLang="zh-TW" sz="2400" dirty="0" smtClean="0"/>
          </a:p>
          <a:p>
            <a:pPr algn="r"/>
            <a:r>
              <a:rPr lang="zh-TW" altLang="en-US" sz="2400" dirty="0" smtClean="0"/>
              <a:t>時間：</a:t>
            </a:r>
            <a:r>
              <a:rPr lang="en-US" altLang="zh-TW" sz="2400" smtClean="0"/>
              <a:t>2015-06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988424" cy="2046089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全國共享版機關內部差勤電子表單系統</a:t>
            </a:r>
            <a:r>
              <a:rPr lang="en-US" altLang="zh-TW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種籽人員教育訓練</a:t>
            </a:r>
            <a:endParaRPr lang="zh-TW" altLang="en-US" dirty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5904656" cy="418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80120"/>
          </a:xfrm>
        </p:spPr>
        <p:txBody>
          <a:bodyPr>
            <a:normAutofit/>
          </a:bodyPr>
          <a:lstStyle/>
          <a:p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步驟</a:t>
            </a:r>
            <a:r>
              <a:rPr kumimoji="1" lang="en-US" altLang="zh-TW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-1  </a:t>
            </a:r>
            <a:r>
              <a:rPr kumimoji="1" lang="zh-TW" altLang="en-US" sz="40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點選出一張空白請假單</a:t>
            </a:r>
            <a:endParaRPr kumimoji="1" lang="zh-TW" altLang="en-US" sz="4000" dirty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635896" y="4077072"/>
            <a:ext cx="2016224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1340768"/>
          <a:ext cx="9144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82799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點選出一張空白的請假單 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差勤作業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請假作業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-&gt;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一般請假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＃</a:t>
                      </a:r>
                    </a:p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【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】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欄位： “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職務代理人未設定，請先設定後再填寫假單。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微軟正黑體" pitchFamily="34" charset="-120"/>
                        </a:rPr>
                        <a:t>”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7092280" y="2348880"/>
            <a:ext cx="1512168" cy="432048"/>
          </a:xfrm>
          <a:prstGeom prst="wedgeRectCallout">
            <a:avLst>
              <a:gd name="adj1" fmla="val -56633"/>
              <a:gd name="adj2" fmla="val 897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664296" cy="25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4266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5308459" cy="26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17632" cy="1008112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-2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編輯職務代理人清單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個人資料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代理人設定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en-US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76056" y="1628800"/>
            <a:ext cx="2664296" cy="504056"/>
          </a:xfrm>
          <a:prstGeom prst="wedgeRectCallout">
            <a:avLst>
              <a:gd name="adj1" fmla="val 10856"/>
              <a:gd name="adj2" fmla="val 22545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新增一個職務代理人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251520" y="4077072"/>
            <a:ext cx="2736304" cy="432048"/>
          </a:xfrm>
          <a:prstGeom prst="wedgeRectCallout">
            <a:avLst>
              <a:gd name="adj1" fmla="val 57822"/>
              <a:gd name="adj2" fmla="val 1048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職務代理人順序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3"/>
            <a:ext cx="564909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52128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-3  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填寫事假單</a:t>
            </a:r>
            <a: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4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kumimoji="1"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664296" cy="25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圖說文字 8"/>
          <p:cNvSpPr/>
          <p:nvPr/>
        </p:nvSpPr>
        <p:spPr>
          <a:xfrm>
            <a:off x="611560" y="4293096"/>
            <a:ext cx="2664296" cy="432048"/>
          </a:xfrm>
          <a:prstGeom prst="wedgeRectCallout">
            <a:avLst>
              <a:gd name="adj1" fmla="val 55927"/>
              <a:gd name="adj2" fmla="val 8360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事假</a:t>
            </a: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相關資訊</a:t>
            </a:r>
            <a:endParaRPr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2195736" y="1340768"/>
            <a:ext cx="2592288" cy="360040"/>
          </a:xfrm>
          <a:prstGeom prst="wedgeRectCallout">
            <a:avLst>
              <a:gd name="adj1" fmla="val -2017"/>
              <a:gd name="adj2" fmla="val 212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請假規定說明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153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-4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送出假單，系統做檢核</a:t>
            </a:r>
            <a:endParaRPr lang="zh-TW" altLang="en-US" sz="4000" dirty="0"/>
          </a:p>
        </p:txBody>
      </p:sp>
      <p:sp>
        <p:nvSpPr>
          <p:cNvPr id="5" name="矩形圖說文字 4"/>
          <p:cNvSpPr/>
          <p:nvPr/>
        </p:nvSpPr>
        <p:spPr>
          <a:xfrm>
            <a:off x="1259632" y="2060848"/>
            <a:ext cx="1368152" cy="360040"/>
          </a:xfrm>
          <a:prstGeom prst="wedgeRectCallout">
            <a:avLst>
              <a:gd name="adj1" fmla="val 150479"/>
              <a:gd name="adj2" fmla="val 684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檢核通過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835696" y="1412776"/>
            <a:ext cx="1512168" cy="432048"/>
          </a:xfrm>
          <a:prstGeom prst="wedgeRectCallout">
            <a:avLst>
              <a:gd name="adj1" fmla="val 107073"/>
              <a:gd name="adj2" fmla="val 995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檢核資訊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7164288" y="1916832"/>
            <a:ext cx="1656184" cy="720080"/>
          </a:xfrm>
          <a:prstGeom prst="wedgeRectCallout">
            <a:avLst>
              <a:gd name="adj1" fmla="val -70314"/>
              <a:gd name="adj2" fmla="val 57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這張假單的批核流程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0" y="4653136"/>
            <a:ext cx="1656184" cy="720080"/>
          </a:xfrm>
          <a:prstGeom prst="wedgeRectCallout">
            <a:avLst>
              <a:gd name="adj1" fmla="val 36812"/>
              <a:gd name="adj2" fmla="val -14112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41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編輯課務明細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23528" y="1124744"/>
            <a:ext cx="1512168" cy="432048"/>
          </a:xfrm>
          <a:prstGeom prst="wedgeRectCallout">
            <a:avLst>
              <a:gd name="adj1" fmla="val 16820"/>
              <a:gd name="adj2" fmla="val 3712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新增新課程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6084168" y="2204864"/>
            <a:ext cx="2160240" cy="720080"/>
          </a:xfrm>
          <a:prstGeom prst="wedgeRectCallout">
            <a:avLst>
              <a:gd name="adj1" fmla="val -47241"/>
              <a:gd name="adj2" fmla="val 2170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填寫班級、科目等相關資料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395536" y="5733256"/>
            <a:ext cx="1872208" cy="576064"/>
          </a:xfrm>
          <a:prstGeom prst="wedgeRectCallout">
            <a:avLst>
              <a:gd name="adj1" fmla="val 43373"/>
              <a:gd name="adj2" fmla="val -1198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選擇課務處理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編輯課務明細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24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圖說文字 4"/>
          <p:cNvSpPr/>
          <p:nvPr/>
        </p:nvSpPr>
        <p:spPr>
          <a:xfrm>
            <a:off x="755576" y="5733256"/>
            <a:ext cx="3744416" cy="432048"/>
          </a:xfrm>
          <a:prstGeom prst="wedgeRectCallout">
            <a:avLst>
              <a:gd name="adj1" fmla="val -33965"/>
              <a:gd name="adj2" fmla="val -17842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編輯完成點選完成編輯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20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-5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4427984" y="1052736"/>
            <a:ext cx="2880320" cy="504056"/>
          </a:xfrm>
          <a:prstGeom prst="wedgeRectCallout">
            <a:avLst>
              <a:gd name="adj1" fmla="val -58049"/>
              <a:gd name="adj2" fmla="val 91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申請案件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39552" y="4509120"/>
            <a:ext cx="1512168" cy="432048"/>
          </a:xfrm>
          <a:prstGeom prst="wedgeRectCallout">
            <a:avLst>
              <a:gd name="adj1" fmla="val 79785"/>
              <a:gd name="adj2" fmla="val -2379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79512" y="1988840"/>
            <a:ext cx="1368152" cy="432048"/>
          </a:xfrm>
          <a:prstGeom prst="wedgeRectCallout">
            <a:avLst>
              <a:gd name="adj1" fmla="val 69794"/>
              <a:gd name="adj2" fmla="val 1180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75695"/>
            <a:ext cx="3427918" cy="28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圖說文字 8"/>
          <p:cNvSpPr/>
          <p:nvPr/>
        </p:nvSpPr>
        <p:spPr>
          <a:xfrm>
            <a:off x="6804248" y="3645024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724128" y="2996952"/>
            <a:ext cx="1368152" cy="360040"/>
          </a:xfrm>
          <a:prstGeom prst="wedgeRectCallout">
            <a:avLst>
              <a:gd name="adj1" fmla="val -116006"/>
              <a:gd name="adj2" fmla="val 65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11560" y="126876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請假人若為教師，可查到課務明細，可再次編輯及列印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2581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691515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5136" cy="1080120"/>
          </a:xfrm>
        </p:spPr>
        <p:txBody>
          <a:bodyPr>
            <a:normAutofit fontScale="90000"/>
          </a:bodyPr>
          <a:lstStyle/>
          <a:p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查詢假單進度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31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31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3100" dirty="0" smtClean="0">
                <a:solidFill>
                  <a:srgbClr val="FF0000"/>
                </a:solidFill>
              </a:rPr>
              <a:t>)</a:t>
            </a:r>
            <a:endParaRPr lang="zh-TW" altLang="en-US" sz="3100" dirty="0">
              <a:solidFill>
                <a:srgbClr val="FF0000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951065" cy="40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圖說文字 11"/>
          <p:cNvSpPr/>
          <p:nvPr/>
        </p:nvSpPr>
        <p:spPr>
          <a:xfrm>
            <a:off x="6372200" y="1844824"/>
            <a:ext cx="2412776" cy="504056"/>
          </a:xfrm>
          <a:prstGeom prst="wedgeRectCallout">
            <a:avLst>
              <a:gd name="adj1" fmla="val -2123"/>
              <a:gd name="adj2" fmla="val 15857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課務明細填寫完整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4211960" y="4005064"/>
            <a:ext cx="2988840" cy="504056"/>
          </a:xfrm>
          <a:prstGeom prst="wedgeRectCallout">
            <a:avLst>
              <a:gd name="adj1" fmla="val 57835"/>
              <a:gd name="adj2" fmla="val 177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課務明細未填寫課務處理</a:t>
            </a:r>
          </a:p>
        </p:txBody>
      </p:sp>
      <p:sp>
        <p:nvSpPr>
          <p:cNvPr id="14" name="矩形圖說文字 13"/>
          <p:cNvSpPr/>
          <p:nvPr/>
        </p:nvSpPr>
        <p:spPr>
          <a:xfrm>
            <a:off x="4283968" y="5805264"/>
            <a:ext cx="2988840" cy="504056"/>
          </a:xfrm>
          <a:prstGeom prst="wedgeRectCallout">
            <a:avLst>
              <a:gd name="adj1" fmla="val 55552"/>
              <a:gd name="adj2" fmla="val -1230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課務明細未填寫完整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39552" y="134076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課務明細圖案顯示區分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485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68152"/>
          </a:xfrm>
        </p:spPr>
        <p:txBody>
          <a:bodyPr>
            <a:normAutofit/>
          </a:bodyPr>
          <a:lstStyle/>
          <a:p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-6</a:t>
            </a:r>
            <a:r>
              <a:rPr kumimoji="1" lang="zh-TW" altLang="en-US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職務代理人同意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r>
              <a:rPr kumimoji="1" lang="zh-TW" altLang="zh-TW" sz="2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1979712" y="1772816"/>
            <a:ext cx="2736304" cy="432048"/>
          </a:xfrm>
          <a:prstGeom prst="wedgeRectCallout">
            <a:avLst>
              <a:gd name="adj1" fmla="val -36880"/>
              <a:gd name="adj2" fmla="val 1017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2483768" y="4581128"/>
            <a:ext cx="1368152" cy="360040"/>
          </a:xfrm>
          <a:prstGeom prst="wedgeRectCallout">
            <a:avLst>
              <a:gd name="adj1" fmla="val -81627"/>
              <a:gd name="adj2" fmla="val 499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同意代理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228184" y="1484784"/>
            <a:ext cx="2016224" cy="360040"/>
          </a:xfrm>
          <a:prstGeom prst="wedgeRectCallout">
            <a:avLst>
              <a:gd name="adj1" fmla="val 23126"/>
              <a:gd name="adj2" fmla="val -5045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職務代理人畫面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59" y="1844824"/>
            <a:ext cx="7103835" cy="46357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從校內網點選線上差勤系統登入</a:t>
            </a:r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6228184" y="1412776"/>
            <a:ext cx="2114790" cy="1368152"/>
          </a:xfrm>
          <a:prstGeom prst="wedgeRectCallout">
            <a:avLst>
              <a:gd name="adj1" fmla="val -64139"/>
              <a:gd name="adj2" fmla="val 13530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點選此「</a:t>
            </a:r>
            <a:r>
              <a:rPr lang="en-US" altLang="zh-TW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WebITR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差勤系統」即可超連結進入</a:t>
            </a:r>
            <a:r>
              <a:rPr lang="en-US" altLang="zh-TW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WebITR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系統</a:t>
            </a:r>
            <a:endParaRPr lang="zh-TW" alt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814513"/>
            <a:ext cx="8172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157192"/>
            <a:ext cx="3743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-7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5373216"/>
            <a:ext cx="30963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95536" y="5229200"/>
            <a:ext cx="1763688" cy="576064"/>
          </a:xfrm>
          <a:prstGeom prst="wedgeRectCallout">
            <a:avLst>
              <a:gd name="adj1" fmla="val 94232"/>
              <a:gd name="adj2" fmla="val -47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代理同意資訊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804248" y="1268760"/>
            <a:ext cx="1512168" cy="432048"/>
          </a:xfrm>
          <a:prstGeom prst="wedgeRectCallout">
            <a:avLst>
              <a:gd name="adj1" fmla="val 19655"/>
              <a:gd name="adj2" fmla="val 3664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請假人畫面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67544" y="2060848"/>
            <a:ext cx="1224136" cy="504056"/>
          </a:xfrm>
          <a:prstGeom prst="wedgeRectCallout">
            <a:avLst>
              <a:gd name="adj1" fmla="val 61489"/>
              <a:gd name="adj2" fmla="val 1766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目前進度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629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-8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主管</a:t>
            </a:r>
            <a:r>
              <a:rPr kumimoji="1" lang="zh-TW" altLang="en-US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批核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決行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首頁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批核案件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7092280" y="1124744"/>
            <a:ext cx="1584176" cy="432048"/>
          </a:xfrm>
          <a:prstGeom prst="wedgeRectCallout">
            <a:avLst>
              <a:gd name="adj1" fmla="val 14450"/>
              <a:gd name="adj2" fmla="val 539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主管畫面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23528" y="1484784"/>
            <a:ext cx="2520280" cy="432048"/>
          </a:xfrm>
          <a:prstGeom prst="wedgeRectCallout">
            <a:avLst>
              <a:gd name="adj1" fmla="val 41904"/>
              <a:gd name="adj2" fmla="val 1089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批核案件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979712" y="4869160"/>
            <a:ext cx="1368152" cy="360040"/>
          </a:xfrm>
          <a:prstGeom prst="wedgeRectCallout">
            <a:avLst>
              <a:gd name="adj1" fmla="val -59017"/>
              <a:gd name="adj2" fmla="val 182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主管同意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8362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步驟</a:t>
            </a:r>
            <a:r>
              <a:rPr kumimoji="1" lang="en-US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-9  </a:t>
            </a:r>
            <a:r>
              <a:rPr kumimoji="1" lang="zh-TW" altLang="zh-TW" sz="44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請假人查詢進度</a:t>
            </a:r>
            <a: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1" lang="en-US" altLang="zh-TW" sz="40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1" lang="en-US" altLang="zh-TW" sz="27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申請案件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kumimoji="1" lang="zh-TW" altLang="en-US" sz="2700" dirty="0" smtClean="0">
                <a:solidFill>
                  <a:srgbClr val="FF0000"/>
                </a:solidFill>
              </a:rPr>
              <a:t>已完成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1556792"/>
            <a:ext cx="2376264" cy="504056"/>
          </a:xfrm>
          <a:prstGeom prst="wedgeRectCallout">
            <a:avLst>
              <a:gd name="adj1" fmla="val -79535"/>
              <a:gd name="adj2" fmla="val 19444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已完成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收件匣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5940152" y="5229200"/>
            <a:ext cx="1584176" cy="432048"/>
          </a:xfrm>
          <a:prstGeom prst="wedgeRectCallout">
            <a:avLst>
              <a:gd name="adj1" fmla="val 83715"/>
              <a:gd name="adj2" fmla="val -2046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假單已同意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0" y="2564904"/>
            <a:ext cx="13681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差假的基本檢核功能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/>
              <a:t>差假天數是否超過年度上限</a:t>
            </a:r>
            <a:r>
              <a:rPr lang="en-US" altLang="zh-TW" sz="2800" b="1" dirty="0" smtClean="0"/>
              <a:t>?!</a:t>
            </a:r>
          </a:p>
          <a:p>
            <a:pPr eaLnBrk="1" hangingPunct="1">
              <a:defRPr/>
            </a:pPr>
            <a:r>
              <a:rPr lang="zh-TW" altLang="en-US" sz="2800" b="1" dirty="0" smtClean="0"/>
              <a:t>同一時段是否已重覆申請差假？</a:t>
            </a:r>
            <a:endParaRPr lang="en-US" altLang="zh-TW" sz="28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差假的代理人是否已請差假？</a:t>
            </a:r>
            <a:endParaRPr lang="en-US" altLang="zh-TW" sz="2800" b="1" dirty="0" smtClean="0"/>
          </a:p>
          <a:p>
            <a:pPr marL="742950" lvl="1" indent="-285750" eaLnBrk="1" hangingPunct="1">
              <a:defRPr/>
            </a:pPr>
            <a:r>
              <a:rPr lang="zh-TW" altLang="en-US" b="1" dirty="0" smtClean="0"/>
              <a:t>甲已送出</a:t>
            </a:r>
            <a:r>
              <a:rPr lang="en-US" altLang="zh-TW" b="1" dirty="0" smtClean="0"/>
              <a:t>6/30</a:t>
            </a:r>
            <a:r>
              <a:rPr lang="zh-TW" altLang="en-US" b="1" dirty="0" smtClean="0"/>
              <a:t>假單，乙的</a:t>
            </a:r>
            <a:r>
              <a:rPr lang="en-US" altLang="zh-TW" b="1" dirty="0" smtClean="0"/>
              <a:t>6/30</a:t>
            </a:r>
            <a:r>
              <a:rPr lang="zh-TW" altLang="en-US" b="1" dirty="0" smtClean="0"/>
              <a:t>假單不可以找甲當代理人。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sz="2800" b="1" dirty="0" smtClean="0"/>
              <a:t>系統上同一時段最多可當幾位請假人的代理人？</a:t>
            </a:r>
            <a:endParaRPr lang="en-US" altLang="zh-TW" sz="2800" b="1" dirty="0" smtClean="0"/>
          </a:p>
          <a:p>
            <a:pPr>
              <a:buNone/>
              <a:defRPr/>
            </a:pPr>
            <a:r>
              <a:rPr lang="zh-TW" altLang="en-US" b="1" dirty="0" smtClean="0"/>
              <a:t>    </a:t>
            </a:r>
            <a:r>
              <a:rPr lang="zh-TW" altLang="en-US" sz="2400" b="1" dirty="0" smtClean="0"/>
              <a:t>系統預設值為</a:t>
            </a:r>
            <a:r>
              <a:rPr lang="en-US" altLang="zh-TW" sz="2400" b="1" dirty="0" smtClean="0"/>
              <a:t>3</a:t>
            </a:r>
            <a:r>
              <a:rPr lang="zh-TW" altLang="en-US" sz="2400" b="1" dirty="0" smtClean="0"/>
              <a:t>人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依各機關機關差勤規定設定</a:t>
            </a:r>
            <a:r>
              <a:rPr lang="en-US" altLang="zh-TW" sz="2400" b="1" dirty="0" smtClean="0"/>
              <a:t>)</a:t>
            </a:r>
          </a:p>
          <a:p>
            <a:pPr>
              <a:buNone/>
              <a:defRPr/>
            </a:pPr>
            <a:r>
              <a:rPr lang="en-US" altLang="zh-TW" sz="2400" b="1" dirty="0"/>
              <a:t>	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同仁可至</a:t>
            </a:r>
            <a:r>
              <a:rPr lang="en-US" altLang="zh-TW" sz="2400" b="1" dirty="0" smtClean="0"/>
              <a:t>【</a:t>
            </a:r>
            <a:r>
              <a:rPr lang="zh-TW" altLang="en-US" sz="2400" dirty="0"/>
              <a:t>個人資料</a:t>
            </a:r>
            <a:r>
              <a:rPr lang="en-US" altLang="zh-TW" sz="2400" dirty="0"/>
              <a:t>-&gt;</a:t>
            </a:r>
            <a:r>
              <a:rPr lang="zh-TW" altLang="en-US" sz="2400" dirty="0"/>
              <a:t>基本資料 </a:t>
            </a:r>
            <a:r>
              <a:rPr lang="en-US" altLang="zh-TW" sz="2400" b="1" dirty="0"/>
              <a:t>】</a:t>
            </a:r>
            <a:r>
              <a:rPr lang="zh-TW" altLang="en-US" sz="2400" dirty="0" smtClean="0"/>
              <a:t>中的</a:t>
            </a:r>
            <a:r>
              <a:rPr lang="en-US" altLang="zh-TW" sz="2400" dirty="0" smtClean="0"/>
              <a:t>”</a:t>
            </a:r>
            <a:r>
              <a:rPr lang="zh-TW" altLang="en-US" sz="2400" dirty="0" smtClean="0">
                <a:solidFill>
                  <a:srgbClr val="FF0000"/>
                </a:solidFill>
              </a:rPr>
              <a:t>個人差勤組別</a:t>
            </a:r>
            <a:r>
              <a:rPr lang="en-US" altLang="zh-TW" sz="2400" dirty="0" smtClean="0"/>
              <a:t>”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中查詢</a:t>
            </a:r>
            <a:endParaRPr lang="en-US" altLang="zh-TW" sz="3200" b="1" dirty="0" smtClean="0"/>
          </a:p>
          <a:p>
            <a:pPr eaLnBrk="1" hangingPunct="1">
              <a:defRPr/>
            </a:pPr>
            <a:r>
              <a:rPr lang="zh-TW" altLang="en-US" sz="2800" b="1" dirty="0" smtClean="0"/>
              <a:t>您要請假的日期當日，是否有代理他人？</a:t>
            </a:r>
            <a:endParaRPr lang="en-US" altLang="zh-TW" sz="28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2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3218110" cy="26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59824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職務代理轉移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代理案件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4319711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已為代理但臨時要請假→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代理轉移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可做部份轉移</a:t>
            </a:r>
            <a:endParaRPr lang="en-US" altLang="zh-TW" sz="3200" b="1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/>
              <a:t>需同意轉移後才可送假單</a:t>
            </a:r>
          </a:p>
        </p:txBody>
      </p:sp>
      <p:sp>
        <p:nvSpPr>
          <p:cNvPr id="13" name="矩形圖說文字 12"/>
          <p:cNvSpPr/>
          <p:nvPr/>
        </p:nvSpPr>
        <p:spPr>
          <a:xfrm>
            <a:off x="6084168" y="1412776"/>
            <a:ext cx="1440160" cy="432048"/>
          </a:xfrm>
          <a:prstGeom prst="wedgeRectCallout">
            <a:avLst>
              <a:gd name="adj1" fmla="val 19775"/>
              <a:gd name="adj2" fmla="val 2073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5220072" y="4941168"/>
            <a:ext cx="1656184" cy="432048"/>
          </a:xfrm>
          <a:prstGeom prst="wedgeRectCallout">
            <a:avLst>
              <a:gd name="adj1" fmla="val -117644"/>
              <a:gd name="adj2" fmla="val 806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代理移轉單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4460552" cy="18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24" y="4803768"/>
            <a:ext cx="4981575" cy="119062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824536" cy="18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取消假單 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撤銷假單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3816424" cy="46996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取消</a:t>
            </a:r>
            <a:r>
              <a:rPr lang="zh-TW" altLang="en-US" sz="3200" b="1" u="sng" dirty="0" smtClean="0"/>
              <a:t>未決行</a:t>
            </a:r>
            <a:r>
              <a:rPr lang="zh-TW" altLang="en-US" sz="3200" b="1" dirty="0" smtClean="0"/>
              <a:t>的假單</a:t>
            </a:r>
            <a:endParaRPr lang="en-US" altLang="zh-TW" sz="32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首頁</a:t>
            </a:r>
            <a:r>
              <a:rPr lang="en-US" altLang="zh-TW" sz="2400" b="1" dirty="0">
                <a:solidFill>
                  <a:srgbClr val="FF0000"/>
                </a:solidFill>
              </a:rPr>
              <a:t>-&gt;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</a:t>
            </a:r>
            <a:r>
              <a:rPr lang="zh-TW" altLang="en-US" sz="2400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案件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申請中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撤銷</a:t>
            </a:r>
            <a:r>
              <a:rPr lang="zh-TW" altLang="en-US" sz="3200" b="1" u="sng" dirty="0" smtClean="0"/>
              <a:t>已決行</a:t>
            </a:r>
            <a:r>
              <a:rPr lang="zh-TW" altLang="en-US" sz="3200" b="1" dirty="0" smtClean="0"/>
              <a:t>的假單</a:t>
            </a:r>
            <a:endParaRPr lang="en-US" altLang="zh-TW" sz="32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差勤作業</a:t>
            </a:r>
            <a:r>
              <a:rPr lang="en-US" altLang="zh-TW" sz="2400" b="1" dirty="0">
                <a:solidFill>
                  <a:srgbClr val="FF0000"/>
                </a:solidFill>
              </a:rPr>
              <a:t>-&gt;</a:t>
            </a:r>
            <a:r>
              <a:rPr lang="zh-TW" altLang="en-US" sz="2400" b="1" dirty="0">
                <a:solidFill>
                  <a:srgbClr val="FF0000"/>
                </a:solidFill>
              </a:rPr>
              <a:t>差假加班撤銷修改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找到該筆記錄</a:t>
            </a:r>
            <a:endParaRPr lang="en-US" altLang="zh-TW" sz="2800" b="1" dirty="0" smtClean="0"/>
          </a:p>
          <a:p>
            <a:pPr lvl="1" eaLnBrk="1" hangingPunct="1">
              <a:lnSpc>
                <a:spcPct val="90000"/>
              </a:lnSpc>
              <a:buFont typeface="微軟正黑體" pitchFamily="34" charset="-120"/>
              <a:buChar char="─"/>
              <a:defRPr/>
            </a:pPr>
            <a:r>
              <a:rPr lang="zh-TW" altLang="en-US" sz="2800" b="1" dirty="0" smtClean="0"/>
              <a:t>須經過批准才算完成撤銷</a:t>
            </a:r>
            <a:endParaRPr lang="en-US" altLang="zh-TW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3200" b="1" dirty="0" smtClean="0"/>
              <a:t>過期不可撤銷</a:t>
            </a:r>
            <a:endParaRPr lang="en-US" altLang="zh-TW" sz="32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>
            <a:off x="6948264" y="1700808"/>
            <a:ext cx="1440160" cy="432048"/>
          </a:xfrm>
          <a:prstGeom prst="wedgeRectCallout">
            <a:avLst>
              <a:gd name="adj1" fmla="val 57054"/>
              <a:gd name="adj2" fmla="val 34229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取消假單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876256" y="4149080"/>
            <a:ext cx="1296144" cy="360040"/>
          </a:xfrm>
          <a:prstGeom prst="wedgeRectCallout">
            <a:avLst>
              <a:gd name="adj1" fmla="val 78467"/>
              <a:gd name="adj2" fmla="val 3681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撤銷假單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5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其他差假怎麼申請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5509495" cy="3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17632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加班補休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948264" y="2132856"/>
            <a:ext cx="1728192" cy="349598"/>
          </a:xfrm>
          <a:prstGeom prst="wedgeRectCallout">
            <a:avLst>
              <a:gd name="adj1" fmla="val -97765"/>
              <a:gd name="adj2" fmla="val -178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加班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0312" y="4725144"/>
            <a:ext cx="57606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5936" y="2492896"/>
            <a:ext cx="252028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04248" y="4653136"/>
            <a:ext cx="57606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0" y="1844824"/>
            <a:ext cx="3059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可選擇欲補休時數</a:t>
            </a:r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請假時數加總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需等於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欲補休時數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補休期限</a:t>
            </a:r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系統會依照日期排 </a:t>
            </a:r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序</a:t>
            </a:r>
            <a:endParaRPr lang="en-US" altLang="zh-TW" sz="24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喪</a:t>
            </a: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32557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圖說文字 3"/>
          <p:cNvSpPr/>
          <p:nvPr/>
        </p:nvSpPr>
        <p:spPr>
          <a:xfrm>
            <a:off x="4572000" y="1700808"/>
            <a:ext cx="1296144" cy="504056"/>
          </a:xfrm>
          <a:prstGeom prst="wedgeRectCallout">
            <a:avLst>
              <a:gd name="adj1" fmla="val -80252"/>
              <a:gd name="adj2" fmla="val 13430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喪假單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3933056"/>
            <a:ext cx="244827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851920" y="3356992"/>
            <a:ext cx="3528392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記得點選計算和顯示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6323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80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婚假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400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dirty="0" smtClean="0">
                <a:solidFill>
                  <a:srgbClr val="FF0000"/>
                </a:solidFill>
              </a:rPr>
              <a:t>一般請假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611560" y="1412776"/>
            <a:ext cx="1152128" cy="432048"/>
          </a:xfrm>
          <a:prstGeom prst="wedgeRectCallout">
            <a:avLst>
              <a:gd name="adj1" fmla="val 112087"/>
              <a:gd name="adj2" fmla="val 949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婚假單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3779912" y="3284984"/>
            <a:ext cx="3528392" cy="5040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記得點選計算和顯示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005064"/>
            <a:ext cx="230425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7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7239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以網址登入</a:t>
            </a:r>
            <a:r>
              <a:rPr lang="en-US" altLang="zh-TW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WebITR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系統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064896" cy="1008112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None/>
              <a:defRPr/>
            </a:pPr>
            <a:r>
              <a:rPr lang="en-US" altLang="zh-TW" sz="2800" b="1" dirty="0" smtClean="0"/>
              <a:t>http</a:t>
            </a:r>
            <a:r>
              <a:rPr lang="en-US" altLang="zh-TW" sz="2800" b="1" dirty="0"/>
              <a:t>://webitredu.taipei.gov.tw/WebITR/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en-US" altLang="zh-TW" sz="2800" b="1" dirty="0" smtClean="0"/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700" b="1" dirty="0" smtClean="0"/>
          </a:p>
          <a:p>
            <a:pPr marL="571500" indent="-5715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3200" b="1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238875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公假怎麼申請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7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>
          <a:xfrm>
            <a:off x="5220072" y="692696"/>
            <a:ext cx="3312368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192688" cy="35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公假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zh-TW" b="1" dirty="0" smtClean="0"/>
              <a:t>公假</a:t>
            </a:r>
            <a:r>
              <a:rPr lang="zh-TW" altLang="en-US" b="1" dirty="0" smtClean="0"/>
              <a:t>申請單</a:t>
            </a:r>
            <a:endParaRPr lang="en-US" altLang="zh-TW" b="1" dirty="0" smtClean="0"/>
          </a:p>
        </p:txBody>
      </p:sp>
      <p:sp>
        <p:nvSpPr>
          <p:cNvPr id="10" name="矩形圖說文字 9"/>
          <p:cNvSpPr/>
          <p:nvPr/>
        </p:nvSpPr>
        <p:spPr>
          <a:xfrm>
            <a:off x="3419872" y="1340768"/>
            <a:ext cx="1584176" cy="360040"/>
          </a:xfrm>
          <a:prstGeom prst="wedgeRectCallout">
            <a:avLst>
              <a:gd name="adj1" fmla="val 2766"/>
              <a:gd name="adj2" fmla="val 3322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公假申請單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572000" y="5589240"/>
            <a:ext cx="2088232" cy="432048"/>
          </a:xfrm>
          <a:prstGeom prst="wedgeRectCallout">
            <a:avLst>
              <a:gd name="adj1" fmla="val -896"/>
              <a:gd name="adj2" fmla="val -1098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假日公假可補休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6948264" y="4941168"/>
            <a:ext cx="1656184" cy="648072"/>
          </a:xfrm>
          <a:prstGeom prst="wedgeRectCallout">
            <a:avLst>
              <a:gd name="adj1" fmla="val -100738"/>
              <a:gd name="adj2" fmla="val -10296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公差性質可請領旅費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6948264" y="2204864"/>
            <a:ext cx="1728192" cy="1440160"/>
          </a:xfrm>
          <a:prstGeom prst="wedgeRectCallout">
            <a:avLst>
              <a:gd name="adj1" fmla="val -101718"/>
              <a:gd name="adj2" fmla="val 808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若公假已批准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，請勾選，公假單將由直屬主管決行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80112" y="87910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</a:rPr>
              <a:t>申請公假請記得附附件，若無附件，系統會提示三日內可補附件。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5209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86409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zh-TW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公假</a:t>
            </a: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3600400" cy="4411662"/>
          </a:xfrm>
        </p:spPr>
        <p:txBody>
          <a:bodyPr/>
          <a:lstStyle/>
          <a:p>
            <a:r>
              <a:rPr lang="zh-TW" altLang="en-US" b="1" dirty="0" smtClean="0"/>
              <a:t>假日公假補休</a:t>
            </a:r>
            <a:endParaRPr lang="en-US" altLang="zh-TW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220072" y="1484784"/>
            <a:ext cx="1800200" cy="432048"/>
          </a:xfrm>
          <a:prstGeom prst="wedgeRectCallout">
            <a:avLst>
              <a:gd name="adj1" fmla="val -37479"/>
              <a:gd name="adj2" fmla="val 163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假日公假補休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公差、公出怎麼</a:t>
            </a:r>
            <a:r>
              <a:rPr lang="zh-TW" altLang="en-US" sz="4400" dirty="0" smtClean="0"/>
              <a:t>申請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138480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公出差作業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公差申請單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9" name="矩形圖說文字 8"/>
          <p:cNvSpPr/>
          <p:nvPr/>
        </p:nvSpPr>
        <p:spPr>
          <a:xfrm>
            <a:off x="4355976" y="1988840"/>
            <a:ext cx="1547664" cy="360040"/>
          </a:xfrm>
          <a:prstGeom prst="wedgeRectCallout">
            <a:avLst>
              <a:gd name="adj1" fmla="val 7615"/>
              <a:gd name="adj2" fmla="val 2848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公差申請單</a:t>
            </a: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336704" cy="36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73616" cy="93610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公差申請單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補休作業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3538736" cy="4411662"/>
          </a:xfrm>
        </p:spPr>
        <p:txBody>
          <a:bodyPr/>
          <a:lstStyle/>
          <a:p>
            <a:r>
              <a:rPr lang="zh-TW" altLang="en-US" b="1" dirty="0" smtClean="0"/>
              <a:t>公差補休</a:t>
            </a:r>
            <a:endParaRPr lang="en-US" altLang="zh-TW" b="1" dirty="0" smtClean="0"/>
          </a:p>
          <a:p>
            <a:pPr>
              <a:buNone/>
            </a:pPr>
            <a:endParaRPr lang="zh-TW" altLang="en-US" b="1" dirty="0" smtClean="0"/>
          </a:p>
        </p:txBody>
      </p:sp>
      <p:sp>
        <p:nvSpPr>
          <p:cNvPr id="8" name="矩形圖說文字 7"/>
          <p:cNvSpPr/>
          <p:nvPr/>
        </p:nvSpPr>
        <p:spPr>
          <a:xfrm>
            <a:off x="5508104" y="1268760"/>
            <a:ext cx="1800200" cy="360040"/>
          </a:xfrm>
          <a:prstGeom prst="wedgeRectCallout">
            <a:avLst>
              <a:gd name="adj1" fmla="val -61824"/>
              <a:gd name="adj2" fmla="val 2923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公差補休</a:t>
            </a: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>
                <a:solidFill>
                  <a:prstClr val="black"/>
                </a:solidFill>
              </a:rPr>
              <a:pPr/>
              <a:t>35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6856" y="2924944"/>
            <a:ext cx="82296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差假查詢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6851873" cy="29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920880" cy="9406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查詢請假記錄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請假資料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3"/>
            <a:ext cx="8229600" cy="13681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/>
              <a:t>請假、公出差、加班查詢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微軟正黑體" pitchFamily="34" charset="-120"/>
              <a:buChar char="─"/>
              <a:defRPr/>
            </a:pPr>
            <a:r>
              <a:rPr lang="zh-TW" altLang="en-US" sz="3200" b="1" dirty="0" smtClean="0">
                <a:solidFill>
                  <a:srgbClr val="C00000"/>
                </a:solidFill>
              </a:rPr>
              <a:t>一般同仁</a:t>
            </a:r>
            <a:r>
              <a:rPr lang="zh-TW" altLang="en-US" sz="3200" b="1" dirty="0" smtClean="0"/>
              <a:t>：查個人的請假記錄</a:t>
            </a:r>
            <a:endParaRPr lang="en-US" altLang="zh-TW" sz="32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6660232" y="1628800"/>
            <a:ext cx="2232248" cy="432048"/>
          </a:xfrm>
          <a:prstGeom prst="wedgeRectCallout">
            <a:avLst>
              <a:gd name="adj1" fmla="val -30399"/>
              <a:gd name="adj2" fmla="val 2249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人事室科員凱大發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3068960"/>
            <a:ext cx="1944216" cy="576064"/>
          </a:xfrm>
          <a:prstGeom prst="wedgeRectCallout">
            <a:avLst>
              <a:gd name="adj1" fmla="val -91329"/>
              <a:gd name="adj2" fmla="val 980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凱大發只能查個人記錄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7164288" cy="18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332656"/>
            <a:ext cx="7920880" cy="94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查詢請假記錄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差勤作業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差勤資料查詢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-&gt;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請假資料</a:t>
            </a:r>
            <a:r>
              <a:rPr kumimoji="0" lang="en-US" altLang="zh-TW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412777"/>
            <a:ext cx="8229600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請假、公出差、加班查詢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微軟正黑體" pitchFamily="34" charset="-120"/>
              <a:buChar char="─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主管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：可查詢所屬同仁的請假記錄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148064" y="2636912"/>
            <a:ext cx="2052736" cy="360040"/>
          </a:xfrm>
          <a:prstGeom prst="wedgeRectCallout">
            <a:avLst>
              <a:gd name="adj1" fmla="val 51857"/>
              <a:gd name="adj2" fmla="val 1433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人事室李科長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3131840" y="2996952"/>
            <a:ext cx="1728192" cy="720080"/>
          </a:xfrm>
          <a:prstGeom prst="wedgeRectCallout">
            <a:avLst>
              <a:gd name="adj1" fmla="val -84614"/>
              <a:gd name="adj2" fmla="val 903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主管可查所屬同仁的記錄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6980832" cy="23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373616" cy="1124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查詢個人勤惰統計資料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700" dirty="0" smtClean="0">
                <a:solidFill>
                  <a:srgbClr val="FF0000"/>
                </a:solidFill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差勤作業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差勤資料查詢</a:t>
            </a:r>
            <a:r>
              <a:rPr lang="en-US" altLang="zh-TW" sz="2700" dirty="0" smtClean="0">
                <a:solidFill>
                  <a:srgbClr val="FF0000"/>
                </a:solidFill>
              </a:rPr>
              <a:t>-&gt;</a:t>
            </a:r>
            <a:r>
              <a:rPr lang="zh-TW" altLang="en-US" sz="2700" dirty="0" smtClean="0">
                <a:solidFill>
                  <a:srgbClr val="FF0000"/>
                </a:solidFill>
              </a:rPr>
              <a:t>勤惰統計</a:t>
            </a:r>
            <a:r>
              <a:rPr lang="en-US" altLang="zh-TW" sz="2700" dirty="0" smtClean="0">
                <a:solidFill>
                  <a:srgbClr val="FF0000"/>
                </a:solidFill>
              </a:rPr>
              <a:t>)</a:t>
            </a:r>
            <a:endParaRPr lang="zh-TW" altLang="en-US" sz="2700" dirty="0">
              <a:solidFill>
                <a:srgbClr val="FF0000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084168" y="1196752"/>
            <a:ext cx="2304256" cy="360040"/>
          </a:xfrm>
          <a:prstGeom prst="wedgeRectCallout">
            <a:avLst>
              <a:gd name="adj1" fmla="val -93248"/>
              <a:gd name="adj2" fmla="val 3839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月份事假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491880" y="5301208"/>
            <a:ext cx="1728192" cy="360040"/>
          </a:xfrm>
          <a:prstGeom prst="wedgeRectCallout">
            <a:avLst>
              <a:gd name="adj1" fmla="val -68400"/>
              <a:gd name="adj2" fmla="val -141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假單明細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54909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圖說文字 7"/>
          <p:cNvSpPr/>
          <p:nvPr/>
        </p:nvSpPr>
        <p:spPr>
          <a:xfrm>
            <a:off x="5652120" y="2924944"/>
            <a:ext cx="3131840" cy="360040"/>
          </a:xfrm>
          <a:prstGeom prst="wedgeRectCallout">
            <a:avLst>
              <a:gd name="adj1" fmla="val -27345"/>
              <a:gd name="adj2" fmla="val 11908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兩筆各 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天的事假記錄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991815" cy="28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526" y="1484784"/>
            <a:ext cx="4320480" cy="48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3672408" cy="4411662"/>
          </a:xfrm>
        </p:spPr>
        <p:txBody>
          <a:bodyPr/>
          <a:lstStyle/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因第一次進入系統，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帳號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身分證字號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密碼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: a</a:t>
            </a:r>
          </a:p>
          <a:p>
            <a:pPr>
              <a:buNone/>
            </a:pPr>
            <a:r>
              <a:rPr lang="zh-TW" altLang="en-US" sz="2400" b="1" dirty="0" smtClean="0"/>
              <a:t>因此強制變更強制</a:t>
            </a:r>
            <a:r>
              <a:rPr lang="zh-TW" altLang="en-US" sz="2400" b="1" dirty="0"/>
              <a:t>變更個人</a:t>
            </a:r>
            <a:r>
              <a:rPr lang="zh-TW" altLang="en-US" sz="2400" b="1" dirty="0" smtClean="0"/>
              <a:t>帳號密碼</a:t>
            </a:r>
            <a:endParaRPr lang="zh-TW" altLang="en-US" sz="2400" b="1" dirty="0"/>
          </a:p>
          <a:p>
            <a:pPr>
              <a:buNone/>
            </a:pPr>
            <a:r>
              <a:rPr lang="zh-TW" altLang="en-US" sz="2400" b="1" dirty="0"/>
              <a:t>     </a:t>
            </a:r>
            <a:endParaRPr lang="en-US" altLang="zh-TW" sz="24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2987824" y="1052736"/>
            <a:ext cx="1800200" cy="432048"/>
          </a:xfrm>
          <a:prstGeom prst="wedgeRectCallout">
            <a:avLst>
              <a:gd name="adj1" fmla="val 82196"/>
              <a:gd name="adj2" fmla="val 446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差假批核時，如何知道是否為決行關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772816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在批核差假單時，若假單後方有顯示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功能，則該關為此假單之決行關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endParaRPr lang="en-US" altLang="zh-TW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轉陳直屬主管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功能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僅供有批核決行權限主管上陳表單時使用；非表單  </a:t>
            </a:r>
            <a:endParaRPr lang="en-US" altLang="zh-TW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決行主管無法轉陳。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6480720" cy="26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00" y="4941168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689524" cy="306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檢查個人基本資料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/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必檢查項目</a:t>
            </a:r>
            <a:endParaRPr lang="en-US" altLang="zh-TW" sz="2400" b="1" dirty="0" smtClean="0"/>
          </a:p>
          <a:p>
            <a:pPr>
              <a:buNone/>
            </a:pPr>
            <a:r>
              <a:rPr lang="zh-TW" altLang="en-US" sz="2400" b="1" dirty="0" smtClean="0"/>
              <a:t>    姓名、身分證字號、員工代號、休假年資、全年休假天數、每小時加班費</a:t>
            </a:r>
          </a:p>
          <a:p>
            <a:r>
              <a:rPr lang="zh-TW" altLang="en-US" sz="2400" b="1" dirty="0" smtClean="0"/>
              <a:t>資料有誤，需請差勤管理者協助修正</a:t>
            </a:r>
            <a:endParaRPr lang="en-US" altLang="zh-TW" sz="2400" b="1" dirty="0" smtClean="0"/>
          </a:p>
        </p:txBody>
      </p:sp>
      <p:sp>
        <p:nvSpPr>
          <p:cNvPr id="6" name="矩形圖說文字 5"/>
          <p:cNvSpPr/>
          <p:nvPr/>
        </p:nvSpPr>
        <p:spPr>
          <a:xfrm>
            <a:off x="3923928" y="1196752"/>
            <a:ext cx="1872208" cy="432048"/>
          </a:xfrm>
          <a:prstGeom prst="wedgeRectCallout">
            <a:avLst>
              <a:gd name="adj1" fmla="val -5133"/>
              <a:gd name="adj2" fmla="val 3613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個人基本資料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5038328" cy="299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b="1" dirty="0" smtClean="0"/>
              <a:t>變更帳密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基本資料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可變更密碼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忘記帳號</a:t>
            </a:r>
            <a:r>
              <a:rPr lang="en-US" altLang="zh-TW" sz="2400" b="1" dirty="0" smtClean="0"/>
              <a:t>:</a:t>
            </a:r>
          </a:p>
          <a:p>
            <a:pPr>
              <a:buNone/>
            </a:pPr>
            <a:r>
              <a:rPr lang="zh-TW" altLang="en-US" sz="2400" b="1" dirty="0" smtClean="0"/>
              <a:t>     可用身分證字號及更改後之密碼登入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忘記密碼</a:t>
            </a:r>
            <a:r>
              <a:rPr lang="en-US" altLang="zh-TW" sz="2400" b="1" dirty="0" smtClean="0"/>
              <a:t>:</a:t>
            </a:r>
          </a:p>
          <a:p>
            <a:pPr>
              <a:buNone/>
            </a:pPr>
            <a:r>
              <a:rPr lang="zh-TW" altLang="en-US" sz="2400" b="1" dirty="0" smtClean="0"/>
              <a:t>     請差勤管理者協助處理</a:t>
            </a:r>
            <a:endParaRPr lang="en-US" altLang="zh-TW" sz="2400" b="1" dirty="0" smtClean="0"/>
          </a:p>
          <a:p>
            <a:endParaRPr lang="en-US" altLang="zh-TW" sz="2400" b="1" dirty="0" smtClean="0"/>
          </a:p>
        </p:txBody>
      </p:sp>
      <p:sp>
        <p:nvSpPr>
          <p:cNvPr id="7" name="矩形圖說文字 6"/>
          <p:cNvSpPr/>
          <p:nvPr/>
        </p:nvSpPr>
        <p:spPr>
          <a:xfrm>
            <a:off x="3707904" y="1340768"/>
            <a:ext cx="1800200" cy="432048"/>
          </a:xfrm>
          <a:prstGeom prst="wedgeRectCallout">
            <a:avLst>
              <a:gd name="adj1" fmla="val 9416"/>
              <a:gd name="adj2" fmla="val 4269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變更帳密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32856"/>
            <a:ext cx="5040560" cy="30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初次使用系統的設定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4150296" cy="4411662"/>
          </a:xfrm>
        </p:spPr>
        <p:txBody>
          <a:bodyPr/>
          <a:lstStyle/>
          <a:p>
            <a:r>
              <a:rPr lang="zh-TW" altLang="en-US" sz="3200" b="1" dirty="0" smtClean="0"/>
              <a:t>代理人設定</a:t>
            </a:r>
            <a:endParaRPr lang="en-US" altLang="zh-TW" sz="3200" b="1" dirty="0" smtClean="0"/>
          </a:p>
          <a:p>
            <a:pPr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個人資料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-&gt;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代理人設定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/>
              <a:t>可將同科室同仁皆加入代理人清單，以便請假時可做選擇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3563888" y="1340768"/>
            <a:ext cx="1872208" cy="432048"/>
          </a:xfrm>
          <a:prstGeom prst="wedgeRectCallout">
            <a:avLst>
              <a:gd name="adj1" fmla="val -3067"/>
              <a:gd name="adj2" fmla="val 36642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代理人設定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差假申請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F3FB-501B-44D3-A137-D5CC99E595B6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申請事假一天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23528" y="1700808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932040" y="2060848"/>
          <a:ext cx="41044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角色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人事室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請假人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凱大發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職務代理人</a:t>
                      </a:r>
                      <a:endParaRPr lang="en-US" altLang="zh-TW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凱一技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直屬主管</a:t>
                      </a:r>
                      <a:endParaRPr lang="zh-TW" altLang="en-US" sz="2400" b="1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</a:t>
                      </a:r>
                      <a:r>
                        <a:rPr lang="zh-TW" altLang="en-US" sz="2400" b="1" baseline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李科長</a:t>
                      </a:r>
                      <a:endParaRPr lang="zh-TW" altLang="en-US" sz="2400" b="1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72D-84CC-4B9A-ADCF-FE75B7F79B0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17490</TotalTime>
  <Words>1103</Words>
  <Application>Microsoft Office PowerPoint</Application>
  <PresentationFormat>如螢幕大小 (4:3)</PresentationFormat>
  <Paragraphs>230</Paragraphs>
  <Slides>40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42" baseType="lpstr">
      <vt:lpstr>Office 佈景主題</vt:lpstr>
      <vt:lpstr>自訂設計</vt:lpstr>
      <vt:lpstr>全國共享版機關內部差勤電子表單系統 種籽人員教育訓練</vt:lpstr>
      <vt:lpstr>從校內網點選線上差勤系統登入</vt:lpstr>
      <vt:lpstr>以網址登入WebITR 系統</vt:lpstr>
      <vt:lpstr>初次使用系統的設定…</vt:lpstr>
      <vt:lpstr>初次使用系統的設定…</vt:lpstr>
      <vt:lpstr>初次使用系統的設定…</vt:lpstr>
      <vt:lpstr>初次使用系統的設定…</vt:lpstr>
      <vt:lpstr>差假申請</vt:lpstr>
      <vt:lpstr>申請事假一天</vt:lpstr>
      <vt:lpstr>步驟-1  點選出一張空白請假單</vt:lpstr>
      <vt:lpstr>步驟-2  編輯職務代理人清單 (個人資料-&gt;代理人設定) </vt:lpstr>
      <vt:lpstr>步驟-3  填寫事假單 (差勤作業-&gt;請假作業-&gt;一般請假)</vt:lpstr>
      <vt:lpstr>步驟-4  送出假單，系統做檢核</vt:lpstr>
      <vt:lpstr>編輯課務明細(教師)</vt:lpstr>
      <vt:lpstr>編輯課務明細</vt:lpstr>
      <vt:lpstr>步驟-5  請假人查詢假單進度 (首頁-&gt;申請案件)</vt:lpstr>
      <vt:lpstr>請假人查詢假單進度 (首頁-&gt;申請案件)</vt:lpstr>
      <vt:lpstr>請假人查詢假單進度 (首頁-&gt;申請案件)</vt:lpstr>
      <vt:lpstr>步驟-6  職務代理人同意 (批核案件) </vt:lpstr>
      <vt:lpstr>步驟-7  請假人查詢進度 (申請案件)</vt:lpstr>
      <vt:lpstr>步驟-8  主管批核決行 (首頁-&gt;批核案件)</vt:lpstr>
      <vt:lpstr>步驟-9  請假人查詢進度 (申請案件-&gt;已完成)</vt:lpstr>
      <vt:lpstr>差假的基本檢核功能</vt:lpstr>
      <vt:lpstr>職務代理轉移 (代理案件) </vt:lpstr>
      <vt:lpstr>取消假單 vs 撤銷假單</vt:lpstr>
      <vt:lpstr>其他差假怎麼申請?</vt:lpstr>
      <vt:lpstr>加班補休 (差勤作業-&gt;補休作業)</vt:lpstr>
      <vt:lpstr>喪假單  (差勤作業-&gt;請假作業-&gt;一般請假)</vt:lpstr>
      <vt:lpstr>婚假單 (差勤作業-&gt;請假作業-&gt;一般請假)</vt:lpstr>
      <vt:lpstr>公假怎麼申請?</vt:lpstr>
      <vt:lpstr>公假申請單 (差勤作業-&gt;請假作業-&gt;公假)</vt:lpstr>
      <vt:lpstr>公假申請單 (差勤作業-&gt;補休作業)</vt:lpstr>
      <vt:lpstr>公差、公出怎麼申請?</vt:lpstr>
      <vt:lpstr>公差申請單 (差勤作業-&gt;公出差作業)</vt:lpstr>
      <vt:lpstr>公差申請單 (差勤作業-&gt;補休作業)</vt:lpstr>
      <vt:lpstr>差假查詢</vt:lpstr>
      <vt:lpstr>查詢請假記錄 (差勤作業-&gt;差勤資料查詢-&gt;請假資料)</vt:lpstr>
      <vt:lpstr>PowerPoint 簡報</vt:lpstr>
      <vt:lpstr>查詢個人勤惰統計資料 (差勤作業-&gt;差勤資料查詢-&gt;勤惰統計)</vt:lpstr>
      <vt:lpstr>差假批核時，如何知道是否為決行關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SimonLiao</dc:creator>
  <cp:lastModifiedBy>t10314</cp:lastModifiedBy>
  <cp:revision>490</cp:revision>
  <dcterms:created xsi:type="dcterms:W3CDTF">2011-12-23T06:00:13Z</dcterms:created>
  <dcterms:modified xsi:type="dcterms:W3CDTF">2015-10-28T05:00:08Z</dcterms:modified>
</cp:coreProperties>
</file>